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55"/>
  </p:notesMasterIdLst>
  <p:sldIdLst>
    <p:sldId id="313" r:id="rId2"/>
    <p:sldId id="312" r:id="rId3"/>
    <p:sldId id="298" r:id="rId4"/>
    <p:sldId id="274" r:id="rId5"/>
    <p:sldId id="275" r:id="rId6"/>
    <p:sldId id="277" r:id="rId7"/>
    <p:sldId id="299" r:id="rId8"/>
    <p:sldId id="279" r:id="rId9"/>
    <p:sldId id="280" r:id="rId10"/>
    <p:sldId id="306" r:id="rId11"/>
    <p:sldId id="307" r:id="rId12"/>
    <p:sldId id="309" r:id="rId13"/>
    <p:sldId id="310" r:id="rId14"/>
    <p:sldId id="308" r:id="rId15"/>
    <p:sldId id="281" r:id="rId16"/>
    <p:sldId id="269" r:id="rId17"/>
    <p:sldId id="263" r:id="rId18"/>
    <p:sldId id="282" r:id="rId19"/>
    <p:sldId id="283" r:id="rId20"/>
    <p:sldId id="290" r:id="rId21"/>
    <p:sldId id="289" r:id="rId22"/>
    <p:sldId id="264" r:id="rId23"/>
    <p:sldId id="291" r:id="rId24"/>
    <p:sldId id="286" r:id="rId25"/>
    <p:sldId id="284" r:id="rId26"/>
    <p:sldId id="285" r:id="rId27"/>
    <p:sldId id="265" r:id="rId28"/>
    <p:sldId id="296" r:id="rId29"/>
    <p:sldId id="266" r:id="rId30"/>
    <p:sldId id="267" r:id="rId31"/>
    <p:sldId id="268" r:id="rId32"/>
    <p:sldId id="270" r:id="rId33"/>
    <p:sldId id="287" r:id="rId34"/>
    <p:sldId id="262" r:id="rId35"/>
    <p:sldId id="300" r:id="rId36"/>
    <p:sldId id="301" r:id="rId37"/>
    <p:sldId id="302" r:id="rId38"/>
    <p:sldId id="303" r:id="rId39"/>
    <p:sldId id="271" r:id="rId40"/>
    <p:sldId id="304" r:id="rId41"/>
    <p:sldId id="272" r:id="rId42"/>
    <p:sldId id="288" r:id="rId43"/>
    <p:sldId id="293" r:id="rId44"/>
    <p:sldId id="292" r:id="rId45"/>
    <p:sldId id="273" r:id="rId46"/>
    <p:sldId id="297" r:id="rId47"/>
    <p:sldId id="305" r:id="rId48"/>
    <p:sldId id="257" r:id="rId49"/>
    <p:sldId id="256" r:id="rId50"/>
    <p:sldId id="259" r:id="rId51"/>
    <p:sldId id="260" r:id="rId52"/>
    <p:sldId id="261" r:id="rId53"/>
    <p:sldId id="311"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9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88930" autoAdjust="0"/>
  </p:normalViewPr>
  <p:slideViewPr>
    <p:cSldViewPr snapToGrid="0">
      <p:cViewPr varScale="1">
        <p:scale>
          <a:sx n="97" d="100"/>
          <a:sy n="97" d="100"/>
        </p:scale>
        <p:origin x="120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6393C5-606E-45A4-B6AD-0B0EFDC664AF}" type="datetimeFigureOut">
              <a:rPr lang="zh-CN" altLang="en-US" smtClean="0"/>
              <a:t>2018/11/8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B4333-F7A2-4E3F-B485-12EF1E1BE177}" type="slidenum">
              <a:rPr lang="zh-CN" altLang="en-US" smtClean="0"/>
              <a:t>‹#›</a:t>
            </a:fld>
            <a:endParaRPr lang="zh-CN" altLang="en-US"/>
          </a:p>
        </p:txBody>
      </p:sp>
    </p:spTree>
    <p:extLst>
      <p:ext uri="{BB962C8B-B14F-4D97-AF65-F5344CB8AC3E}">
        <p14:creationId xmlns:p14="http://schemas.microsoft.com/office/powerpoint/2010/main" val="375028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深度学习在识别城市空间结构中的一些应用</a:t>
            </a:r>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1</a:t>
            </a:fld>
            <a:endParaRPr lang="zh-CN" altLang="en-US"/>
          </a:p>
        </p:txBody>
      </p:sp>
    </p:spTree>
    <p:extLst>
      <p:ext uri="{BB962C8B-B14F-4D97-AF65-F5344CB8AC3E}">
        <p14:creationId xmlns:p14="http://schemas.microsoft.com/office/powerpoint/2010/main" val="634124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Keras</a:t>
            </a:r>
            <a:r>
              <a:rPr lang="zh-CN" altLang="en-US" dirty="0"/>
              <a:t>之父</a:t>
            </a:r>
            <a:r>
              <a:rPr lang="en-US" altLang="zh-CN" sz="1200" b="0" i="0" kern="1200" dirty="0">
                <a:solidFill>
                  <a:schemeClr val="tx1"/>
                </a:solidFill>
                <a:effectLst/>
                <a:latin typeface="+mn-lt"/>
                <a:ea typeface="+mn-ea"/>
                <a:cs typeface="+mn-cs"/>
              </a:rPr>
              <a:t>Francois </a:t>
            </a:r>
            <a:r>
              <a:rPr lang="en-US" altLang="zh-CN" sz="1200" b="0" i="0" kern="1200" dirty="0" err="1">
                <a:solidFill>
                  <a:schemeClr val="tx1"/>
                </a:solidFill>
                <a:effectLst/>
                <a:latin typeface="+mn-lt"/>
                <a:ea typeface="+mn-ea"/>
                <a:cs typeface="+mn-cs"/>
              </a:rPr>
              <a:t>Chollet</a:t>
            </a:r>
            <a:endParaRPr lang="en-US" altLang="zh-CN"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12</a:t>
            </a:fld>
            <a:endParaRPr lang="zh-CN" altLang="en-US"/>
          </a:p>
        </p:txBody>
      </p:sp>
    </p:spTree>
    <p:extLst>
      <p:ext uri="{BB962C8B-B14F-4D97-AF65-F5344CB8AC3E}">
        <p14:creationId xmlns:p14="http://schemas.microsoft.com/office/powerpoint/2010/main" val="187145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VGG </a:t>
            </a:r>
            <a:r>
              <a:rPr lang="en-US" altLang="zh-CN" sz="1200" b="0" i="0" kern="1200" dirty="0">
                <a:solidFill>
                  <a:schemeClr val="tx1"/>
                </a:solidFill>
                <a:effectLst/>
                <a:latin typeface="+mn-lt"/>
                <a:ea typeface="+mn-ea"/>
                <a:cs typeface="+mn-cs"/>
              </a:rPr>
              <a:t>ILSVRC2015 </a:t>
            </a:r>
            <a:r>
              <a:rPr lang="zh-CN" altLang="en-US" sz="1200" b="0" i="0" kern="1200" dirty="0">
                <a:solidFill>
                  <a:schemeClr val="tx1"/>
                </a:solidFill>
                <a:effectLst/>
                <a:latin typeface="+mn-lt"/>
                <a:ea typeface="+mn-ea"/>
                <a:cs typeface="+mn-cs"/>
              </a:rPr>
              <a:t>第</a:t>
            </a:r>
            <a:r>
              <a:rPr lang="en-US" altLang="zh-CN" sz="1200" b="0" i="0" kern="1200" dirty="0">
                <a:solidFill>
                  <a:schemeClr val="tx1"/>
                </a:solidFill>
                <a:effectLst/>
                <a:latin typeface="+mn-lt"/>
                <a:ea typeface="+mn-ea"/>
                <a:cs typeface="+mn-cs"/>
              </a:rPr>
              <a:t>1</a:t>
            </a:r>
          </a:p>
          <a:p>
            <a:r>
              <a:rPr lang="en-US" altLang="zh-CN" sz="1200" b="0" i="0" kern="1200" dirty="0">
                <a:solidFill>
                  <a:schemeClr val="tx1"/>
                </a:solidFill>
                <a:effectLst/>
                <a:latin typeface="+mn-lt"/>
                <a:ea typeface="+mn-ea"/>
                <a:cs typeface="+mn-cs"/>
              </a:rPr>
              <a:t>152</a:t>
            </a:r>
            <a:r>
              <a:rPr lang="zh-CN" altLang="en-US" sz="1200" b="0" i="0" kern="1200" dirty="0" smtClean="0">
                <a:solidFill>
                  <a:schemeClr val="tx1"/>
                </a:solidFill>
                <a:effectLst/>
                <a:latin typeface="+mn-lt"/>
                <a:ea typeface="+mn-ea"/>
                <a:cs typeface="+mn-cs"/>
              </a:rPr>
              <a:t>层，残差连接，特征图的跨越连接，避免了梯度消失和表示瓶颈的问题</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BB4333-F7A2-4E3F-B485-12EF1E1BE177}" type="slidenum">
              <a:rPr lang="zh-CN" altLang="en-US" smtClean="0"/>
              <a:t>13</a:t>
            </a:fld>
            <a:endParaRPr lang="zh-CN" altLang="en-US"/>
          </a:p>
        </p:txBody>
      </p:sp>
    </p:spTree>
    <p:extLst>
      <p:ext uri="{BB962C8B-B14F-4D97-AF65-F5344CB8AC3E}">
        <p14:creationId xmlns:p14="http://schemas.microsoft.com/office/powerpoint/2010/main" val="688343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密集连接，两两之间相互连接</a:t>
            </a:r>
            <a:endParaRPr lang="en-US" altLang="zh-CN"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14</a:t>
            </a:fld>
            <a:endParaRPr lang="zh-CN" altLang="en-US"/>
          </a:p>
        </p:txBody>
      </p:sp>
    </p:spTree>
    <p:extLst>
      <p:ext uri="{BB962C8B-B14F-4D97-AF65-F5344CB8AC3E}">
        <p14:creationId xmlns:p14="http://schemas.microsoft.com/office/powerpoint/2010/main" val="815464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不讲</a:t>
            </a:r>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16</a:t>
            </a:fld>
            <a:endParaRPr lang="zh-CN" altLang="en-US"/>
          </a:p>
        </p:txBody>
      </p:sp>
    </p:spTree>
    <p:extLst>
      <p:ext uri="{BB962C8B-B14F-4D97-AF65-F5344CB8AC3E}">
        <p14:creationId xmlns:p14="http://schemas.microsoft.com/office/powerpoint/2010/main" val="398594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同物异谱；同场景不同地物；同场景不同空间布局。</a:t>
            </a:r>
          </a:p>
        </p:txBody>
      </p:sp>
      <p:sp>
        <p:nvSpPr>
          <p:cNvPr id="4" name="灯片编号占位符 3"/>
          <p:cNvSpPr>
            <a:spLocks noGrp="1"/>
          </p:cNvSpPr>
          <p:nvPr>
            <p:ph type="sldNum" sz="quarter" idx="10"/>
          </p:nvPr>
        </p:nvSpPr>
        <p:spPr/>
        <p:txBody>
          <a:bodyPr/>
          <a:lstStyle/>
          <a:p>
            <a:fld id="{73BB4333-F7A2-4E3F-B485-12EF1E1BE177}" type="slidenum">
              <a:rPr lang="zh-CN" altLang="en-US" smtClean="0"/>
              <a:t>17</a:t>
            </a:fld>
            <a:endParaRPr lang="zh-CN" altLang="en-US"/>
          </a:p>
        </p:txBody>
      </p:sp>
    </p:spTree>
    <p:extLst>
      <p:ext uri="{BB962C8B-B14F-4D97-AF65-F5344CB8AC3E}">
        <p14:creationId xmlns:p14="http://schemas.microsoft.com/office/powerpoint/2010/main" val="1447995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场景分类，主题模型，主要用光谱、纹理等视觉特征</a:t>
            </a:r>
          </a:p>
        </p:txBody>
      </p:sp>
      <p:sp>
        <p:nvSpPr>
          <p:cNvPr id="4" name="灯片编号占位符 3"/>
          <p:cNvSpPr>
            <a:spLocks noGrp="1"/>
          </p:cNvSpPr>
          <p:nvPr>
            <p:ph type="sldNum" sz="quarter" idx="10"/>
          </p:nvPr>
        </p:nvSpPr>
        <p:spPr/>
        <p:txBody>
          <a:bodyPr/>
          <a:lstStyle/>
          <a:p>
            <a:fld id="{73BB4333-F7A2-4E3F-B485-12EF1E1BE177}" type="slidenum">
              <a:rPr lang="zh-CN" altLang="en-US" smtClean="0"/>
              <a:t>18</a:t>
            </a:fld>
            <a:endParaRPr lang="zh-CN" altLang="en-US"/>
          </a:p>
        </p:txBody>
      </p:sp>
    </p:spTree>
    <p:extLst>
      <p:ext uri="{BB962C8B-B14F-4D97-AF65-F5344CB8AC3E}">
        <p14:creationId xmlns:p14="http://schemas.microsoft.com/office/powerpoint/2010/main" val="1709349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社交媒体大数据：巨量杂乱、数据有偏、难以迁移、噪声影响</a:t>
            </a:r>
          </a:p>
        </p:txBody>
      </p:sp>
      <p:sp>
        <p:nvSpPr>
          <p:cNvPr id="4" name="灯片编号占位符 3"/>
          <p:cNvSpPr>
            <a:spLocks noGrp="1"/>
          </p:cNvSpPr>
          <p:nvPr>
            <p:ph type="sldNum" sz="quarter" idx="10"/>
          </p:nvPr>
        </p:nvSpPr>
        <p:spPr/>
        <p:txBody>
          <a:bodyPr/>
          <a:lstStyle/>
          <a:p>
            <a:fld id="{73BB4333-F7A2-4E3F-B485-12EF1E1BE177}" type="slidenum">
              <a:rPr lang="zh-CN" altLang="en-US" smtClean="0"/>
              <a:t>19</a:t>
            </a:fld>
            <a:endParaRPr lang="zh-CN" altLang="en-US"/>
          </a:p>
        </p:txBody>
      </p:sp>
    </p:spTree>
    <p:extLst>
      <p:ext uri="{BB962C8B-B14F-4D97-AF65-F5344CB8AC3E}">
        <p14:creationId xmlns:p14="http://schemas.microsoft.com/office/powerpoint/2010/main" val="93242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街景：可得到性、覆盖范围</a:t>
            </a:r>
            <a:r>
              <a:rPr lang="en-US" altLang="zh-CN" dirty="0"/>
              <a:t>++</a:t>
            </a:r>
            <a:r>
              <a:rPr lang="zh-CN" altLang="en-US" dirty="0"/>
              <a:t>；客观、更新周期，稳定；平视视角；数据格式，表达性更强。</a:t>
            </a:r>
            <a:r>
              <a:rPr lang="en-US" altLang="zh-CN" dirty="0"/>
              <a:t>OCR</a:t>
            </a:r>
            <a:r>
              <a:rPr lang="zh-CN" altLang="en-US" dirty="0"/>
              <a:t>（</a:t>
            </a:r>
            <a:r>
              <a:rPr lang="en-US" altLang="zh-CN" dirty="0"/>
              <a:t>Optical Character Recognition</a:t>
            </a:r>
            <a:r>
              <a:rPr lang="zh-CN" altLang="en-US" dirty="0"/>
              <a:t>）技术的结合。</a:t>
            </a:r>
          </a:p>
        </p:txBody>
      </p:sp>
      <p:sp>
        <p:nvSpPr>
          <p:cNvPr id="4" name="灯片编号占位符 3"/>
          <p:cNvSpPr>
            <a:spLocks noGrp="1"/>
          </p:cNvSpPr>
          <p:nvPr>
            <p:ph type="sldNum" sz="quarter" idx="10"/>
          </p:nvPr>
        </p:nvSpPr>
        <p:spPr/>
        <p:txBody>
          <a:bodyPr/>
          <a:lstStyle/>
          <a:p>
            <a:fld id="{73BB4333-F7A2-4E3F-B485-12EF1E1BE177}" type="slidenum">
              <a:rPr lang="zh-CN" altLang="en-US" smtClean="0"/>
              <a:t>20</a:t>
            </a:fld>
            <a:endParaRPr lang="zh-CN" altLang="en-US"/>
          </a:p>
        </p:txBody>
      </p:sp>
    </p:spTree>
    <p:extLst>
      <p:ext uri="{BB962C8B-B14F-4D97-AF65-F5344CB8AC3E}">
        <p14:creationId xmlns:p14="http://schemas.microsoft.com/office/powerpoint/2010/main" val="173920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局部连接网络（</a:t>
            </a:r>
            <a:r>
              <a:rPr lang="en-US" altLang="zh-CN" dirty="0"/>
              <a:t>CNN</a:t>
            </a:r>
            <a:r>
              <a:rPr lang="zh-CN" altLang="en-US" dirty="0"/>
              <a:t>），参数更少，视野更大，学习规律更多元化。网络越来越深，梯度消失和梯度爆炸，残差连接。</a:t>
            </a:r>
          </a:p>
        </p:txBody>
      </p:sp>
      <p:sp>
        <p:nvSpPr>
          <p:cNvPr id="4" name="灯片编号占位符 3"/>
          <p:cNvSpPr>
            <a:spLocks noGrp="1"/>
          </p:cNvSpPr>
          <p:nvPr>
            <p:ph type="sldNum" sz="quarter" idx="10"/>
          </p:nvPr>
        </p:nvSpPr>
        <p:spPr/>
        <p:txBody>
          <a:bodyPr/>
          <a:lstStyle/>
          <a:p>
            <a:fld id="{73BB4333-F7A2-4E3F-B485-12EF1E1BE177}" type="slidenum">
              <a:rPr lang="zh-CN" altLang="en-US" smtClean="0"/>
              <a:t>21</a:t>
            </a:fld>
            <a:endParaRPr lang="zh-CN" altLang="en-US"/>
          </a:p>
        </p:txBody>
      </p:sp>
    </p:spTree>
    <p:extLst>
      <p:ext uri="{BB962C8B-B14F-4D97-AF65-F5344CB8AC3E}">
        <p14:creationId xmlns:p14="http://schemas.microsoft.com/office/powerpoint/2010/main" val="1935731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网格搜索包含街景的道路；在道路上</a:t>
            </a:r>
            <a:r>
              <a:rPr lang="en-US" altLang="zh-CN" dirty="0"/>
              <a:t>60</a:t>
            </a:r>
            <a:r>
              <a:rPr lang="zh-CN" altLang="en-US" dirty="0"/>
              <a:t>米抽稀；获取街景点；结合街景图片反映的特征来选择</a:t>
            </a:r>
            <a:r>
              <a:rPr lang="en-US" altLang="zh-CN" dirty="0"/>
              <a:t>heading </a:t>
            </a:r>
            <a:r>
              <a:rPr lang="zh-CN" altLang="en-US" dirty="0"/>
              <a:t>角度。</a:t>
            </a:r>
          </a:p>
        </p:txBody>
      </p:sp>
      <p:sp>
        <p:nvSpPr>
          <p:cNvPr id="4" name="灯片编号占位符 3"/>
          <p:cNvSpPr>
            <a:spLocks noGrp="1"/>
          </p:cNvSpPr>
          <p:nvPr>
            <p:ph type="sldNum" sz="quarter" idx="10"/>
          </p:nvPr>
        </p:nvSpPr>
        <p:spPr/>
        <p:txBody>
          <a:bodyPr/>
          <a:lstStyle/>
          <a:p>
            <a:fld id="{73BB4333-F7A2-4E3F-B485-12EF1E1BE177}" type="slidenum">
              <a:rPr lang="zh-CN" altLang="en-US" smtClean="0"/>
              <a:t>24</a:t>
            </a:fld>
            <a:endParaRPr lang="zh-CN" altLang="en-US"/>
          </a:p>
        </p:txBody>
      </p:sp>
    </p:spTree>
    <p:extLst>
      <p:ext uri="{BB962C8B-B14F-4D97-AF65-F5344CB8AC3E}">
        <p14:creationId xmlns:p14="http://schemas.microsoft.com/office/powerpoint/2010/main" val="2529928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 包括 机器学习  包括 深度学习 这样的三层</a:t>
            </a:r>
            <a:r>
              <a:rPr lang="zh-CN" altLang="en-US" dirty="0" smtClean="0"/>
              <a:t>关系</a:t>
            </a:r>
            <a:endParaRPr lang="en-US" altLang="zh-CN" dirty="0" smtClean="0"/>
          </a:p>
          <a:p>
            <a:r>
              <a:rPr lang="zh-CN" altLang="en-US" dirty="0" smtClean="0"/>
              <a:t>首先明确机器学习任务是什么，怎么划分数据集，数据要怎么预处理、根据数据特征和任务目标选取什么算法、模型如何评估优劣？</a:t>
            </a:r>
            <a:endParaRPr lang="en-US" altLang="zh-CN" dirty="0" smtClean="0"/>
          </a:p>
          <a:p>
            <a:r>
              <a:rPr lang="zh-CN" altLang="en-US" dirty="0" smtClean="0"/>
              <a:t>如何选择模型、如何设定超参数、如何结合实际应用？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3BB4333-F7A2-4E3F-B485-12EF1E1BE177}" type="slidenum">
              <a:rPr lang="zh-CN" altLang="en-US" smtClean="0"/>
              <a:t>4</a:t>
            </a:fld>
            <a:endParaRPr lang="zh-CN" altLang="en-US"/>
          </a:p>
        </p:txBody>
      </p:sp>
    </p:spTree>
    <p:extLst>
      <p:ext uri="{BB962C8B-B14F-4D97-AF65-F5344CB8AC3E}">
        <p14:creationId xmlns:p14="http://schemas.microsoft.com/office/powerpoint/2010/main" val="4153790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光谱、均值</a:t>
            </a:r>
            <a:endParaRPr lang="en-US" altLang="zh-CN" dirty="0"/>
          </a:p>
          <a:p>
            <a:r>
              <a:rPr lang="zh-CN" altLang="en-US" sz="1200" b="0" i="0" kern="1200" dirty="0">
                <a:solidFill>
                  <a:schemeClr val="tx1"/>
                </a:solidFill>
                <a:effectLst/>
                <a:latin typeface="+mn-lt"/>
                <a:ea typeface="+mn-ea"/>
                <a:cs typeface="+mn-cs"/>
              </a:rPr>
              <a:t>纹理是由灰度分布在空间位置上反复出现而形成的，因而在图像空间中相隔某距离的两像素之间会存在一定的灰度关系。</a:t>
            </a:r>
            <a:r>
              <a:rPr lang="zh-CN" altLang="en-US" dirty="0"/>
              <a:t>灰度共生矩阵：能量、对比度、熵、自相关、角二阶矩等。</a:t>
            </a:r>
            <a:r>
              <a:rPr lang="en-US" altLang="zh-CN" dirty="0"/>
              <a:t>https://baike.baidu.com/item/%E7%81%B0%E5%BA%A6%E5%85%B1%E7%94%9F%E7%9F%A9%E9%98%B5/1498946?</a:t>
            </a:r>
          </a:p>
          <a:p>
            <a:r>
              <a:rPr lang="en-US" altLang="zh-CN" dirty="0"/>
              <a:t>SIFT</a:t>
            </a:r>
            <a:r>
              <a:rPr lang="zh-CN" altLang="en-US" dirty="0"/>
              <a:t>：关键点定位， </a:t>
            </a:r>
            <a:r>
              <a:rPr lang="en-US" altLang="zh-CN" dirty="0"/>
              <a:t>16×16</a:t>
            </a:r>
            <a:r>
              <a:rPr lang="zh-CN" altLang="en-US" dirty="0"/>
              <a:t>邻域像素计算梯度，</a:t>
            </a:r>
            <a:r>
              <a:rPr lang="en-US" altLang="zh-CN" dirty="0"/>
              <a:t>8×16</a:t>
            </a:r>
            <a:r>
              <a:rPr lang="zh-CN" altLang="en-US" dirty="0"/>
              <a:t>得到</a:t>
            </a:r>
            <a:r>
              <a:rPr lang="en-US" altLang="zh-CN" dirty="0"/>
              <a:t>128</a:t>
            </a:r>
            <a:r>
              <a:rPr lang="zh-CN" altLang="en-US" dirty="0"/>
              <a:t>维特征描述符</a:t>
            </a:r>
            <a:endParaRPr lang="en-US" altLang="zh-CN" dirty="0"/>
          </a:p>
          <a:p>
            <a:r>
              <a:rPr lang="en-US" altLang="zh-CN" dirty="0"/>
              <a:t>Deep Feature Extraction</a:t>
            </a:r>
            <a:r>
              <a:rPr lang="zh-CN" altLang="en-US" dirty="0"/>
              <a:t>：</a:t>
            </a:r>
            <a:r>
              <a:rPr lang="en-US" altLang="zh-CN" dirty="0"/>
              <a:t>bottleneck feature[2048</a:t>
            </a:r>
            <a:r>
              <a:rPr lang="zh-CN" altLang="en-US" dirty="0"/>
              <a:t>维</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25</a:t>
            </a:fld>
            <a:endParaRPr lang="zh-CN" altLang="en-US"/>
          </a:p>
        </p:txBody>
      </p:sp>
    </p:spTree>
    <p:extLst>
      <p:ext uri="{BB962C8B-B14F-4D97-AF65-F5344CB8AC3E}">
        <p14:creationId xmlns:p14="http://schemas.microsoft.com/office/powerpoint/2010/main" val="172202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构建语料库：将未标记的词聚类标注标签。</a:t>
            </a:r>
            <a:endParaRPr lang="en-US" altLang="zh-CN" dirty="0"/>
          </a:p>
          <a:p>
            <a:r>
              <a:rPr lang="en-US" altLang="zh-CN" dirty="0"/>
              <a:t>LDA</a:t>
            </a:r>
            <a:r>
              <a:rPr lang="zh-CN" altLang="en-US" dirty="0"/>
              <a:t>高级语义特征提取：文档</a:t>
            </a:r>
            <a:r>
              <a:rPr lang="en-US" altLang="zh-CN" dirty="0"/>
              <a:t>m</a:t>
            </a:r>
            <a:r>
              <a:rPr lang="zh-CN" altLang="en-US" dirty="0"/>
              <a:t>中主题</a:t>
            </a:r>
            <a:r>
              <a:rPr lang="en-US" altLang="zh-CN" dirty="0"/>
              <a:t>z</a:t>
            </a:r>
            <a:r>
              <a:rPr lang="zh-CN" altLang="en-US" dirty="0"/>
              <a:t>的分布为一个参数为</a:t>
            </a:r>
            <a:r>
              <a:rPr lang="en-US" altLang="zh-CN" dirty="0"/>
              <a:t>θ</a:t>
            </a:r>
            <a:r>
              <a:rPr lang="zh-CN" altLang="en-US" dirty="0"/>
              <a:t>的多项式分布，主题</a:t>
            </a:r>
            <a:r>
              <a:rPr lang="en-US" altLang="zh-CN" dirty="0"/>
              <a:t>k</a:t>
            </a:r>
            <a:r>
              <a:rPr lang="zh-CN" altLang="en-US" dirty="0"/>
              <a:t>中词的分布为一个参数为</a:t>
            </a:r>
            <a:r>
              <a:rPr lang="en-US" altLang="zh-CN" dirty="0"/>
              <a:t>φ</a:t>
            </a:r>
            <a:r>
              <a:rPr lang="zh-CN" altLang="en-US" dirty="0"/>
              <a:t>的多项式分布，而</a:t>
            </a:r>
            <a:r>
              <a:rPr lang="en-US" altLang="zh-CN" dirty="0"/>
              <a:t>θ</a:t>
            </a:r>
            <a:r>
              <a:rPr lang="zh-CN" altLang="en-US" dirty="0"/>
              <a:t>和</a:t>
            </a:r>
            <a:r>
              <a:rPr lang="en-US" altLang="zh-CN" dirty="0"/>
              <a:t>φ</a:t>
            </a:r>
            <a:r>
              <a:rPr lang="zh-CN" altLang="en-US" dirty="0"/>
              <a:t>分别采样自参数为</a:t>
            </a:r>
            <a:r>
              <a:rPr lang="en-US" altLang="zh-CN" dirty="0"/>
              <a:t>α</a:t>
            </a:r>
            <a:r>
              <a:rPr lang="zh-CN" altLang="en-US" dirty="0"/>
              <a:t>和</a:t>
            </a:r>
            <a:r>
              <a:rPr lang="en-US" altLang="zh-CN" dirty="0"/>
              <a:t>β</a:t>
            </a:r>
            <a:r>
              <a:rPr lang="zh-CN" altLang="en-US" dirty="0"/>
              <a:t>的迪利克雷分布。变分推理或</a:t>
            </a:r>
            <a:r>
              <a:rPr lang="en-US" altLang="zh-CN" dirty="0" err="1"/>
              <a:t>gibbs</a:t>
            </a:r>
            <a:r>
              <a:rPr lang="zh-CN" altLang="en-US" dirty="0"/>
              <a:t>采样方法优化误差，进而得到</a:t>
            </a:r>
            <a:r>
              <a:rPr lang="en-US" altLang="zh-CN" dirty="0"/>
              <a:t>θ</a:t>
            </a:r>
            <a:r>
              <a:rPr lang="zh-CN" altLang="en-US" dirty="0"/>
              <a:t>和</a:t>
            </a:r>
            <a:r>
              <a:rPr lang="en-US" altLang="zh-CN" dirty="0"/>
              <a:t>φ</a:t>
            </a:r>
            <a:r>
              <a:rPr lang="zh-CN" altLang="en-US" dirty="0"/>
              <a:t>。</a:t>
            </a:r>
          </a:p>
        </p:txBody>
      </p:sp>
      <p:sp>
        <p:nvSpPr>
          <p:cNvPr id="4" name="灯片编号占位符 3"/>
          <p:cNvSpPr>
            <a:spLocks noGrp="1"/>
          </p:cNvSpPr>
          <p:nvPr>
            <p:ph type="sldNum" sz="quarter" idx="10"/>
          </p:nvPr>
        </p:nvSpPr>
        <p:spPr/>
        <p:txBody>
          <a:bodyPr/>
          <a:lstStyle/>
          <a:p>
            <a:fld id="{73BB4333-F7A2-4E3F-B485-12EF1E1BE177}" type="slidenum">
              <a:rPr lang="zh-CN" altLang="en-US" smtClean="0"/>
              <a:t>26</a:t>
            </a:fld>
            <a:endParaRPr lang="zh-CN" altLang="en-US"/>
          </a:p>
        </p:txBody>
      </p:sp>
    </p:spTree>
    <p:extLst>
      <p:ext uri="{BB962C8B-B14F-4D97-AF65-F5344CB8AC3E}">
        <p14:creationId xmlns:p14="http://schemas.microsoft.com/office/powerpoint/2010/main" val="572940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Google Earth </a:t>
            </a:r>
            <a:r>
              <a:rPr lang="zh-CN" altLang="en-US" dirty="0"/>
              <a:t>高分影像，路网（</a:t>
            </a:r>
            <a:r>
              <a:rPr lang="en-US" altLang="zh-CN" dirty="0"/>
              <a:t>OSM</a:t>
            </a:r>
            <a:r>
              <a:rPr lang="zh-CN" altLang="en-US" dirty="0"/>
              <a:t>路网和规划路网预处理），划分得到</a:t>
            </a:r>
            <a:r>
              <a:rPr lang="en-US" altLang="zh-CN" dirty="0"/>
              <a:t>TAZ</a:t>
            </a:r>
          </a:p>
          <a:p>
            <a:r>
              <a:rPr lang="zh-CN" altLang="en-US" dirty="0"/>
              <a:t>工业、居住、城中村占比较多，以及绿地</a:t>
            </a:r>
          </a:p>
        </p:txBody>
      </p:sp>
      <p:sp>
        <p:nvSpPr>
          <p:cNvPr id="4" name="灯片编号占位符 3"/>
          <p:cNvSpPr>
            <a:spLocks noGrp="1"/>
          </p:cNvSpPr>
          <p:nvPr>
            <p:ph type="sldNum" sz="quarter" idx="10"/>
          </p:nvPr>
        </p:nvSpPr>
        <p:spPr/>
        <p:txBody>
          <a:bodyPr/>
          <a:lstStyle/>
          <a:p>
            <a:fld id="{73BB4333-F7A2-4E3F-B485-12EF1E1BE177}" type="slidenum">
              <a:rPr lang="zh-CN" altLang="en-US" smtClean="0"/>
              <a:t>27</a:t>
            </a:fld>
            <a:endParaRPr lang="zh-CN" altLang="en-US"/>
          </a:p>
        </p:txBody>
      </p:sp>
    </p:spTree>
    <p:extLst>
      <p:ext uri="{BB962C8B-B14F-4D97-AF65-F5344CB8AC3E}">
        <p14:creationId xmlns:p14="http://schemas.microsoft.com/office/powerpoint/2010/main" val="2592663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图片质量（遮挡、光线强度）；空间分布；时间间隔；</a:t>
            </a:r>
            <a:endParaRPr lang="en-US" altLang="zh-CN" dirty="0"/>
          </a:p>
          <a:p>
            <a:r>
              <a:rPr lang="zh-CN" altLang="en-US" dirty="0"/>
              <a:t>语义分割；目标检测；街景特征有效性验证。</a:t>
            </a:r>
          </a:p>
        </p:txBody>
      </p:sp>
      <p:sp>
        <p:nvSpPr>
          <p:cNvPr id="4" name="灯片编号占位符 3"/>
          <p:cNvSpPr>
            <a:spLocks noGrp="1"/>
          </p:cNvSpPr>
          <p:nvPr>
            <p:ph type="sldNum" sz="quarter" idx="10"/>
          </p:nvPr>
        </p:nvSpPr>
        <p:spPr/>
        <p:txBody>
          <a:bodyPr/>
          <a:lstStyle/>
          <a:p>
            <a:fld id="{73BB4333-F7A2-4E3F-B485-12EF1E1BE177}" type="slidenum">
              <a:rPr lang="zh-CN" altLang="en-US" smtClean="0"/>
              <a:t>31</a:t>
            </a:fld>
            <a:endParaRPr lang="zh-CN" altLang="en-US"/>
          </a:p>
        </p:txBody>
      </p:sp>
    </p:spTree>
    <p:extLst>
      <p:ext uri="{BB962C8B-B14F-4D97-AF65-F5344CB8AC3E}">
        <p14:creationId xmlns:p14="http://schemas.microsoft.com/office/powerpoint/2010/main" val="4252629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地物尤其是建筑物的密集程度、高度、材质等确定</a:t>
            </a:r>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34</a:t>
            </a:fld>
            <a:endParaRPr lang="zh-CN" altLang="en-US"/>
          </a:p>
        </p:txBody>
      </p:sp>
    </p:spTree>
    <p:extLst>
      <p:ext uri="{BB962C8B-B14F-4D97-AF65-F5344CB8AC3E}">
        <p14:creationId xmlns:p14="http://schemas.microsoft.com/office/powerpoint/2010/main" val="978928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利用免费开源的数据和软件制作全球范围内可应用于气候、生态等领域的开放数据集</a:t>
            </a:r>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35</a:t>
            </a:fld>
            <a:endParaRPr lang="zh-CN" altLang="en-US"/>
          </a:p>
        </p:txBody>
      </p:sp>
    </p:spTree>
    <p:extLst>
      <p:ext uri="{BB962C8B-B14F-4D97-AF65-F5344CB8AC3E}">
        <p14:creationId xmlns:p14="http://schemas.microsoft.com/office/powerpoint/2010/main" val="2022848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36</a:t>
            </a:fld>
            <a:endParaRPr lang="zh-CN" altLang="en-US"/>
          </a:p>
        </p:txBody>
      </p:sp>
    </p:spTree>
    <p:extLst>
      <p:ext uri="{BB962C8B-B14F-4D97-AF65-F5344CB8AC3E}">
        <p14:creationId xmlns:p14="http://schemas.microsoft.com/office/powerpoint/2010/main" val="3895684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38</a:t>
            </a:fld>
            <a:endParaRPr lang="zh-CN" altLang="en-US"/>
          </a:p>
        </p:txBody>
      </p:sp>
    </p:spTree>
    <p:extLst>
      <p:ext uri="{BB962C8B-B14F-4D97-AF65-F5344CB8AC3E}">
        <p14:creationId xmlns:p14="http://schemas.microsoft.com/office/powerpoint/2010/main" val="3930006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Representation bottleneck</a:t>
            </a:r>
          </a:p>
          <a:p>
            <a:r>
              <a:rPr lang="en-US" altLang="zh-CN" dirty="0"/>
              <a:t>Vanishing gradient</a:t>
            </a:r>
          </a:p>
          <a:p>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39</a:t>
            </a:fld>
            <a:endParaRPr lang="zh-CN" altLang="en-US"/>
          </a:p>
        </p:txBody>
      </p:sp>
    </p:spTree>
    <p:extLst>
      <p:ext uri="{BB962C8B-B14F-4D97-AF65-F5344CB8AC3E}">
        <p14:creationId xmlns:p14="http://schemas.microsoft.com/office/powerpoint/2010/main" val="632753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Representation bottleneck</a:t>
            </a:r>
          </a:p>
          <a:p>
            <a:r>
              <a:rPr lang="en-US" altLang="zh-CN" dirty="0"/>
              <a:t>Vanishing gradient</a:t>
            </a:r>
          </a:p>
          <a:p>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40</a:t>
            </a:fld>
            <a:endParaRPr lang="zh-CN" altLang="en-US"/>
          </a:p>
        </p:txBody>
      </p:sp>
    </p:spTree>
    <p:extLst>
      <p:ext uri="{BB962C8B-B14F-4D97-AF65-F5344CB8AC3E}">
        <p14:creationId xmlns:p14="http://schemas.microsoft.com/office/powerpoint/2010/main" val="411768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从简单的逻辑回归到简单的人工神经网络（即全连接神经网络）的推导和演化。</a:t>
            </a:r>
            <a:endParaRPr lang="en-US" altLang="zh-CN" dirty="0" smtClean="0"/>
          </a:p>
          <a:p>
            <a:r>
              <a:rPr lang="zh-CN" altLang="en-US" dirty="0" smtClean="0"/>
              <a:t>逻辑</a:t>
            </a:r>
            <a:r>
              <a:rPr lang="zh-CN" altLang="en-US" dirty="0"/>
              <a:t>回归：给定一组特征变量</a:t>
            </a:r>
            <a:r>
              <a:rPr lang="en-US" altLang="zh-CN" dirty="0"/>
              <a:t>X</a:t>
            </a:r>
            <a:r>
              <a:rPr lang="zh-CN" altLang="en-US" dirty="0"/>
              <a:t>，求解一组参数</a:t>
            </a:r>
            <a:r>
              <a:rPr lang="en-US" altLang="zh-CN" dirty="0"/>
              <a:t>W</a:t>
            </a:r>
            <a:r>
              <a:rPr lang="zh-CN" altLang="en-US" dirty="0"/>
              <a:t>和</a:t>
            </a:r>
            <a:r>
              <a:rPr lang="en-US" altLang="zh-CN" dirty="0"/>
              <a:t>b</a:t>
            </a:r>
            <a:r>
              <a:rPr lang="zh-CN" altLang="en-US" dirty="0"/>
              <a:t>，使得对应的似然函数</a:t>
            </a:r>
            <a:r>
              <a:rPr lang="en-US" altLang="zh-CN" dirty="0"/>
              <a:t>L</a:t>
            </a:r>
            <a:r>
              <a:rPr lang="zh-CN" altLang="en-US" dirty="0"/>
              <a:t>最大化。快速、计算量低、易于理解。欠拟合，精度低。</a:t>
            </a:r>
            <a:endParaRPr lang="en-US" altLang="zh-CN" dirty="0"/>
          </a:p>
          <a:p>
            <a:r>
              <a:rPr lang="zh-CN" altLang="en-US" dirty="0"/>
              <a:t>神经网络：多个逻辑回归的嵌套和组合，采用反向传播最小化损失函数。高计算量、黑箱、可能过拟合、高精度。</a:t>
            </a:r>
          </a:p>
        </p:txBody>
      </p:sp>
      <p:sp>
        <p:nvSpPr>
          <p:cNvPr id="4" name="灯片编号占位符 3"/>
          <p:cNvSpPr>
            <a:spLocks noGrp="1"/>
          </p:cNvSpPr>
          <p:nvPr>
            <p:ph type="sldNum" sz="quarter" idx="5"/>
          </p:nvPr>
        </p:nvSpPr>
        <p:spPr/>
        <p:txBody>
          <a:bodyPr/>
          <a:lstStyle/>
          <a:p>
            <a:fld id="{73BB4333-F7A2-4E3F-B485-12EF1E1BE177}" type="slidenum">
              <a:rPr lang="zh-CN" altLang="en-US" smtClean="0"/>
              <a:t>5</a:t>
            </a:fld>
            <a:endParaRPr lang="zh-CN" altLang="en-US"/>
          </a:p>
        </p:txBody>
      </p:sp>
    </p:spTree>
    <p:extLst>
      <p:ext uri="{BB962C8B-B14F-4D97-AF65-F5344CB8AC3E}">
        <p14:creationId xmlns:p14="http://schemas.microsoft.com/office/powerpoint/2010/main" val="3032575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平滑、连片、一致性</a:t>
            </a:r>
            <a:endParaRPr lang="en-US" altLang="zh-CN" dirty="0" smtClean="0"/>
          </a:p>
          <a:p>
            <a:r>
              <a:rPr lang="zh-CN" altLang="en-US" dirty="0" smtClean="0"/>
              <a:t>应用性更高（土地利用分类时椒盐现象很难实际应用）</a:t>
            </a:r>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43</a:t>
            </a:fld>
            <a:endParaRPr lang="zh-CN" altLang="en-US"/>
          </a:p>
        </p:txBody>
      </p:sp>
    </p:spTree>
    <p:extLst>
      <p:ext uri="{BB962C8B-B14F-4D97-AF65-F5344CB8AC3E}">
        <p14:creationId xmlns:p14="http://schemas.microsoft.com/office/powerpoint/2010/main" val="471399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LCZ</a:t>
            </a:r>
            <a:r>
              <a:rPr lang="zh-CN" altLang="en-US" dirty="0" smtClean="0"/>
              <a:t>的确是可以根据图像来分类的，因为它就是基于可观测到的图像的特征来区分的。</a:t>
            </a:r>
            <a:endParaRPr lang="en-US" altLang="zh-CN" dirty="0" smtClean="0"/>
          </a:p>
          <a:p>
            <a:r>
              <a:rPr lang="zh-CN" altLang="en-US" dirty="0" smtClean="0"/>
              <a:t>浅层到深层的特征图，随机三个波段组合，浅层与原图相似，深层越来越抽象</a:t>
            </a:r>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45</a:t>
            </a:fld>
            <a:endParaRPr lang="zh-CN" altLang="en-US"/>
          </a:p>
        </p:txBody>
      </p:sp>
    </p:spTree>
    <p:extLst>
      <p:ext uri="{BB962C8B-B14F-4D97-AF65-F5344CB8AC3E}">
        <p14:creationId xmlns:p14="http://schemas.microsoft.com/office/powerpoint/2010/main" val="2655697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类激活函数，表征的是空间位置对于某一类预测结果的贡献程度，类似于随机森林里的特征贡献度评估，空间化。更易于理解深度学习的深层机制。</a:t>
            </a:r>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46</a:t>
            </a:fld>
            <a:endParaRPr lang="zh-CN" altLang="en-US"/>
          </a:p>
        </p:txBody>
      </p:sp>
    </p:spTree>
    <p:extLst>
      <p:ext uri="{BB962C8B-B14F-4D97-AF65-F5344CB8AC3E}">
        <p14:creationId xmlns:p14="http://schemas.microsoft.com/office/powerpoint/2010/main" val="1538722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卷积层：滤波，每个卷积核滤波产生一张更小的特征图，多个特征图组成更高维的</a:t>
            </a:r>
            <a:r>
              <a:rPr lang="en-US" altLang="zh-CN" dirty="0" smtClean="0"/>
              <a:t>tensor</a:t>
            </a:r>
          </a:p>
          <a:p>
            <a:r>
              <a:rPr lang="zh-CN" altLang="en-US" dirty="0" smtClean="0"/>
              <a:t>池化层：局部最大值或平均值作为输出</a:t>
            </a:r>
            <a:endParaRPr lang="en-US" altLang="zh-CN" dirty="0" smtClean="0"/>
          </a:p>
          <a:p>
            <a:r>
              <a:rPr lang="zh-CN" altLang="en-US" dirty="0" smtClean="0"/>
              <a:t>平铺层：将多维的</a:t>
            </a:r>
            <a:r>
              <a:rPr lang="en-US" altLang="zh-CN" dirty="0" smtClean="0"/>
              <a:t>tensor</a:t>
            </a:r>
            <a:r>
              <a:rPr lang="zh-CN" altLang="en-US" dirty="0" smtClean="0"/>
              <a:t>平铺成一维向量</a:t>
            </a:r>
            <a:endParaRPr lang="zh-CN" altLang="en-US" dirty="0"/>
          </a:p>
        </p:txBody>
      </p:sp>
      <p:sp>
        <p:nvSpPr>
          <p:cNvPr id="4" name="灯片编号占位符 3"/>
          <p:cNvSpPr>
            <a:spLocks noGrp="1"/>
          </p:cNvSpPr>
          <p:nvPr>
            <p:ph type="sldNum" sz="quarter" idx="5"/>
          </p:nvPr>
        </p:nvSpPr>
        <p:spPr/>
        <p:txBody>
          <a:bodyPr/>
          <a:lstStyle/>
          <a:p>
            <a:fld id="{73BB4333-F7A2-4E3F-B485-12EF1E1BE177}" type="slidenum">
              <a:rPr lang="zh-CN" altLang="en-US" smtClean="0"/>
              <a:t>6</a:t>
            </a:fld>
            <a:endParaRPr lang="zh-CN" altLang="en-US"/>
          </a:p>
        </p:txBody>
      </p:sp>
    </p:spTree>
    <p:extLst>
      <p:ext uri="{BB962C8B-B14F-4D97-AF65-F5344CB8AC3E}">
        <p14:creationId xmlns:p14="http://schemas.microsoft.com/office/powerpoint/2010/main" val="166494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参数更少，全局扫描，学习更丰富、更全面的特征</a:t>
            </a:r>
            <a:endParaRPr lang="en-US" altLang="zh-CN" dirty="0" smtClean="0"/>
          </a:p>
          <a:p>
            <a:r>
              <a:rPr lang="en-US" altLang="zh-CN" dirty="0" err="1" smtClean="0"/>
              <a:t>AlexNet</a:t>
            </a:r>
            <a:r>
              <a:rPr lang="zh-CN" altLang="en-US" dirty="0" smtClean="0"/>
              <a:t>网络结构</a:t>
            </a:r>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7</a:t>
            </a:fld>
            <a:endParaRPr lang="zh-CN" altLang="en-US"/>
          </a:p>
        </p:txBody>
      </p:sp>
    </p:spTree>
    <p:extLst>
      <p:ext uri="{BB962C8B-B14F-4D97-AF65-F5344CB8AC3E}">
        <p14:creationId xmlns:p14="http://schemas.microsoft.com/office/powerpoint/2010/main" val="1871938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奥卡姆剃刀定理</a:t>
            </a:r>
            <a:endParaRPr lang="en-US" altLang="zh-CN" dirty="0" smtClean="0"/>
          </a:p>
          <a:p>
            <a:r>
              <a:rPr lang="zh-CN" altLang="en-US" dirty="0" smtClean="0"/>
              <a:t>正则化、</a:t>
            </a:r>
            <a:r>
              <a:rPr lang="en-US" altLang="zh-CN" dirty="0" smtClean="0"/>
              <a:t>dropout</a:t>
            </a:r>
            <a:r>
              <a:rPr lang="zh-CN" altLang="en-US" dirty="0" smtClean="0"/>
              <a:t>、提前停止、激活函数</a:t>
            </a:r>
            <a:r>
              <a:rPr lang="en-US" altLang="zh-CN" dirty="0" err="1" smtClean="0"/>
              <a:t>ReLU</a:t>
            </a:r>
            <a:r>
              <a:rPr lang="zh-CN" altLang="en-US" dirty="0" smtClean="0"/>
              <a:t>等、优化器</a:t>
            </a:r>
            <a:r>
              <a:rPr lang="en-US" altLang="zh-CN" dirty="0" smtClean="0"/>
              <a:t>Adam/</a:t>
            </a:r>
            <a:r>
              <a:rPr lang="en-US" altLang="zh-CN" dirty="0" err="1" smtClean="0"/>
              <a:t>Adagrad</a:t>
            </a:r>
            <a:r>
              <a:rPr lang="zh-CN" altLang="en-US" dirty="0" smtClean="0"/>
              <a:t>等、权重初始化方法</a:t>
            </a:r>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8</a:t>
            </a:fld>
            <a:endParaRPr lang="zh-CN" altLang="en-US"/>
          </a:p>
        </p:txBody>
      </p:sp>
    </p:spTree>
    <p:extLst>
      <p:ext uri="{BB962C8B-B14F-4D97-AF65-F5344CB8AC3E}">
        <p14:creationId xmlns:p14="http://schemas.microsoft.com/office/powerpoint/2010/main" val="3477314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lain" startAt="2012"/>
            </a:pPr>
            <a:r>
              <a:rPr lang="en-US" altLang="zh-CN" sz="1200" b="0" i="0" kern="1200" dirty="0">
                <a:solidFill>
                  <a:schemeClr val="tx1"/>
                </a:solidFill>
                <a:effectLst/>
                <a:latin typeface="+mn-lt"/>
                <a:ea typeface="+mn-ea"/>
                <a:cs typeface="+mn-cs"/>
              </a:rPr>
              <a:t>ILSVRC </a:t>
            </a:r>
            <a:r>
              <a:rPr lang="zh-CN" altLang="en-US" sz="1200" b="0" i="0" kern="1200" dirty="0">
                <a:solidFill>
                  <a:schemeClr val="tx1"/>
                </a:solidFill>
                <a:effectLst/>
                <a:latin typeface="+mn-lt"/>
                <a:ea typeface="+mn-ea"/>
                <a:cs typeface="+mn-cs"/>
              </a:rPr>
              <a:t>冠军</a:t>
            </a:r>
            <a:endParaRPr lang="en-US" altLang="zh-CN" sz="1200" b="0" i="0" kern="1200" dirty="0">
              <a:solidFill>
                <a:schemeClr val="tx1"/>
              </a:solidFill>
              <a:effectLst/>
              <a:latin typeface="+mn-lt"/>
              <a:ea typeface="+mn-ea"/>
              <a:cs typeface="+mn-cs"/>
            </a:endParaRPr>
          </a:p>
          <a:p>
            <a:pPr marL="0" indent="0">
              <a:buNone/>
            </a:pPr>
            <a:r>
              <a:rPr lang="zh-CN" altLang="en-US" sz="1200" b="0" i="0" kern="1200" dirty="0">
                <a:solidFill>
                  <a:schemeClr val="tx1"/>
                </a:solidFill>
                <a:effectLst/>
                <a:latin typeface="+mn-lt"/>
                <a:ea typeface="+mn-ea"/>
                <a:cs typeface="+mn-cs"/>
              </a:rPr>
              <a:t>巨大创新：</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激活函数、</a:t>
            </a:r>
            <a:r>
              <a:rPr lang="en-US" altLang="zh-CN" sz="1200" b="0" i="0" kern="1200" dirty="0" err="1">
                <a:solidFill>
                  <a:schemeClr val="tx1"/>
                </a:solidFill>
                <a:effectLst/>
                <a:latin typeface="+mn-lt"/>
                <a:ea typeface="+mn-ea"/>
                <a:cs typeface="+mn-cs"/>
              </a:rPr>
              <a:t>MaxPooling</a:t>
            </a:r>
            <a:r>
              <a:rPr lang="zh-CN" altLang="en-US" sz="1200" b="0" i="0" kern="1200" dirty="0">
                <a:solidFill>
                  <a:schemeClr val="tx1"/>
                </a:solidFill>
                <a:effectLst/>
                <a:latin typeface="+mn-lt"/>
                <a:ea typeface="+mn-ea"/>
                <a:cs typeface="+mn-cs"/>
              </a:rPr>
              <a:t>、数据增强、</a:t>
            </a:r>
            <a:r>
              <a:rPr lang="en-US" altLang="zh-CN" sz="1200" b="0" i="0" kern="1200" dirty="0">
                <a:solidFill>
                  <a:schemeClr val="tx1"/>
                </a:solidFill>
                <a:effectLst/>
                <a:latin typeface="+mn-lt"/>
                <a:ea typeface="+mn-ea"/>
                <a:cs typeface="+mn-cs"/>
              </a:rPr>
              <a:t>Dropout</a:t>
            </a:r>
          </a:p>
          <a:p>
            <a:pPr marL="0" indent="0">
              <a:buNone/>
            </a:pPr>
            <a:r>
              <a:rPr lang="en-US" altLang="zh-CN" sz="1200" b="0" i="0" kern="1200" dirty="0">
                <a:solidFill>
                  <a:schemeClr val="tx1"/>
                </a:solidFill>
                <a:effectLst/>
                <a:latin typeface="+mn-lt"/>
                <a:ea typeface="+mn-ea"/>
                <a:cs typeface="+mn-cs"/>
              </a:rPr>
              <a:t>https://yq.aliyun.com/articles/602853</a:t>
            </a:r>
          </a:p>
        </p:txBody>
      </p:sp>
      <p:sp>
        <p:nvSpPr>
          <p:cNvPr id="4" name="灯片编号占位符 3"/>
          <p:cNvSpPr>
            <a:spLocks noGrp="1"/>
          </p:cNvSpPr>
          <p:nvPr>
            <p:ph type="sldNum" sz="quarter" idx="10"/>
          </p:nvPr>
        </p:nvSpPr>
        <p:spPr/>
        <p:txBody>
          <a:bodyPr/>
          <a:lstStyle/>
          <a:p>
            <a:fld id="{73BB4333-F7A2-4E3F-B485-12EF1E1BE177}" type="slidenum">
              <a:rPr lang="zh-CN" altLang="en-US" smtClean="0"/>
              <a:t>9</a:t>
            </a:fld>
            <a:endParaRPr lang="zh-CN" altLang="en-US"/>
          </a:p>
        </p:txBody>
      </p:sp>
    </p:spTree>
    <p:extLst>
      <p:ext uri="{BB962C8B-B14F-4D97-AF65-F5344CB8AC3E}">
        <p14:creationId xmlns:p14="http://schemas.microsoft.com/office/powerpoint/2010/main" val="324543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VGG </a:t>
            </a:r>
            <a:r>
              <a:rPr lang="en-US" altLang="zh-CN" sz="1200" b="0" i="0" kern="1200" dirty="0">
                <a:solidFill>
                  <a:schemeClr val="tx1"/>
                </a:solidFill>
                <a:effectLst/>
                <a:latin typeface="+mn-lt"/>
                <a:ea typeface="+mn-ea"/>
                <a:cs typeface="+mn-cs"/>
              </a:rPr>
              <a:t>ILSVRC2014 </a:t>
            </a:r>
            <a:r>
              <a:rPr lang="zh-CN" altLang="en-US" sz="1200" b="0" i="0" kern="1200" dirty="0">
                <a:solidFill>
                  <a:schemeClr val="tx1"/>
                </a:solidFill>
                <a:effectLst/>
                <a:latin typeface="+mn-lt"/>
                <a:ea typeface="+mn-ea"/>
                <a:cs typeface="+mn-cs"/>
              </a:rPr>
              <a:t>第二名 </a:t>
            </a:r>
            <a:r>
              <a:rPr lang="en-US" altLang="zh-CN" sz="1200" b="0" i="0" kern="1200" dirty="0">
                <a:solidFill>
                  <a:schemeClr val="tx1"/>
                </a:solidFill>
                <a:effectLst/>
                <a:latin typeface="+mn-lt"/>
                <a:ea typeface="+mn-ea"/>
                <a:cs typeface="+mn-cs"/>
              </a:rPr>
              <a:t>19</a:t>
            </a:r>
            <a:r>
              <a:rPr lang="zh-CN" altLang="en-US" sz="1200" b="0" i="0" kern="1200" dirty="0" smtClean="0">
                <a:solidFill>
                  <a:schemeClr val="tx1"/>
                </a:solidFill>
                <a:effectLst/>
                <a:latin typeface="+mn-lt"/>
                <a:ea typeface="+mn-ea"/>
                <a:cs typeface="+mn-cs"/>
              </a:rPr>
              <a:t>层，非常简单的模型</a:t>
            </a:r>
            <a:endParaRPr lang="en-US" altLang="zh-CN" dirty="0"/>
          </a:p>
          <a:p>
            <a:r>
              <a:rPr lang="zh-CN" altLang="en-US" sz="1200" b="1" i="0" kern="1200" dirty="0">
                <a:solidFill>
                  <a:schemeClr val="tx1"/>
                </a:solidFill>
                <a:effectLst/>
                <a:latin typeface="+mn-lt"/>
                <a:ea typeface="+mn-ea"/>
                <a:cs typeface="+mn-cs"/>
              </a:rPr>
              <a:t>小卷积核；小池化核；全连接转为全卷积（只有最后一层全连接）；层数更深特征图更宽；多尺度</a:t>
            </a:r>
            <a:endParaRPr lang="zh-CN" altLang="en-US"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10</a:t>
            </a:fld>
            <a:endParaRPr lang="zh-CN" altLang="en-US"/>
          </a:p>
        </p:txBody>
      </p:sp>
    </p:spTree>
    <p:extLst>
      <p:ext uri="{BB962C8B-B14F-4D97-AF65-F5344CB8AC3E}">
        <p14:creationId xmlns:p14="http://schemas.microsoft.com/office/powerpoint/2010/main" val="2544042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VGG </a:t>
            </a:r>
            <a:r>
              <a:rPr lang="en-US" altLang="zh-CN" sz="1200" b="0" i="0" kern="1200" dirty="0">
                <a:solidFill>
                  <a:schemeClr val="tx1"/>
                </a:solidFill>
                <a:effectLst/>
                <a:latin typeface="+mn-lt"/>
                <a:ea typeface="+mn-ea"/>
                <a:cs typeface="+mn-cs"/>
              </a:rPr>
              <a:t>ILSVRC2014 </a:t>
            </a:r>
            <a:r>
              <a:rPr lang="zh-CN" altLang="en-US" sz="1200" b="0" i="0" kern="1200" dirty="0">
                <a:solidFill>
                  <a:schemeClr val="tx1"/>
                </a:solidFill>
                <a:effectLst/>
                <a:latin typeface="+mn-lt"/>
                <a:ea typeface="+mn-ea"/>
                <a:cs typeface="+mn-cs"/>
              </a:rPr>
              <a:t>第</a:t>
            </a:r>
            <a:r>
              <a:rPr lang="en-US" altLang="zh-CN" sz="1200" b="0" i="0" kern="1200" dirty="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名 取名纪念</a:t>
            </a:r>
            <a:r>
              <a:rPr lang="en-US" altLang="zh-CN" sz="1200" b="0" i="0" kern="1200" dirty="0" err="1" smtClean="0">
                <a:solidFill>
                  <a:schemeClr val="tx1"/>
                </a:solidFill>
                <a:effectLst/>
                <a:latin typeface="+mn-lt"/>
                <a:ea typeface="+mn-ea"/>
                <a:cs typeface="+mn-cs"/>
              </a:rPr>
              <a:t>Yann</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LeCun</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Inception </a:t>
            </a:r>
            <a:r>
              <a:rPr lang="zh-CN" altLang="en-US" sz="1200" b="0" i="0" kern="1200" dirty="0">
                <a:solidFill>
                  <a:schemeClr val="tx1"/>
                </a:solidFill>
                <a:effectLst/>
                <a:latin typeface="+mn-lt"/>
                <a:ea typeface="+mn-ea"/>
                <a:cs typeface="+mn-cs"/>
              </a:rPr>
              <a:t>模块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1x1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5x5</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conv</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3x3</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，堆叠在一起，一方面增加了网络的</a:t>
            </a:r>
            <a:r>
              <a:rPr lang="en-US" altLang="zh-CN" sz="1200" b="0" i="0" kern="1200" dirty="0">
                <a:solidFill>
                  <a:schemeClr val="tx1"/>
                </a:solidFill>
                <a:effectLst/>
                <a:latin typeface="+mn-lt"/>
                <a:ea typeface="+mn-ea"/>
                <a:cs typeface="+mn-cs"/>
              </a:rPr>
              <a:t>width</a:t>
            </a:r>
            <a:r>
              <a:rPr lang="zh-CN" altLang="en-US" sz="1200" b="0" i="0" kern="1200" dirty="0">
                <a:solidFill>
                  <a:schemeClr val="tx1"/>
                </a:solidFill>
                <a:effectLst/>
                <a:latin typeface="+mn-lt"/>
                <a:ea typeface="+mn-ea"/>
                <a:cs typeface="+mn-cs"/>
              </a:rPr>
              <a:t>，另一方面增加了网络对尺度的适应性</a:t>
            </a:r>
            <a:endParaRPr lang="en-US" altLang="zh-CN" dirty="0"/>
          </a:p>
        </p:txBody>
      </p:sp>
      <p:sp>
        <p:nvSpPr>
          <p:cNvPr id="4" name="灯片编号占位符 3"/>
          <p:cNvSpPr>
            <a:spLocks noGrp="1"/>
          </p:cNvSpPr>
          <p:nvPr>
            <p:ph type="sldNum" sz="quarter" idx="10"/>
          </p:nvPr>
        </p:nvSpPr>
        <p:spPr/>
        <p:txBody>
          <a:bodyPr/>
          <a:lstStyle/>
          <a:p>
            <a:fld id="{73BB4333-F7A2-4E3F-B485-12EF1E1BE177}" type="slidenum">
              <a:rPr lang="zh-CN" altLang="en-US" smtClean="0"/>
              <a:t>11</a:t>
            </a:fld>
            <a:endParaRPr lang="zh-CN" altLang="en-US"/>
          </a:p>
        </p:txBody>
      </p:sp>
    </p:spTree>
    <p:extLst>
      <p:ext uri="{BB962C8B-B14F-4D97-AF65-F5344CB8AC3E}">
        <p14:creationId xmlns:p14="http://schemas.microsoft.com/office/powerpoint/2010/main" val="1589610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C7DDA2C-D30A-4A6D-AE0F-58AB5184799F}" type="datetimeFigureOut">
              <a:rPr lang="zh-CN" altLang="en-US" smtClean="0"/>
              <a:t>2018/11/8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2187954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C7DDA2C-D30A-4A6D-AE0F-58AB5184799F}" type="datetimeFigureOut">
              <a:rPr lang="zh-CN" altLang="en-US" smtClean="0"/>
              <a:t>2018/11/8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3687143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C7DDA2C-D30A-4A6D-AE0F-58AB5184799F}" type="datetimeFigureOut">
              <a:rPr lang="zh-CN" altLang="en-US" smtClean="0"/>
              <a:t>2018/11/8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247376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C7DDA2C-D30A-4A6D-AE0F-58AB5184799F}" type="datetimeFigureOut">
              <a:rPr lang="zh-CN" altLang="en-US" smtClean="0"/>
              <a:t>2018/11/8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3015569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C7DDA2C-D30A-4A6D-AE0F-58AB5184799F}" type="datetimeFigureOut">
              <a:rPr lang="zh-CN" altLang="en-US" smtClean="0"/>
              <a:t>2018/11/8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266105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C7DDA2C-D30A-4A6D-AE0F-58AB5184799F}" type="datetimeFigureOut">
              <a:rPr lang="zh-CN" altLang="en-US" smtClean="0"/>
              <a:t>2018/11/8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361853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C7DDA2C-D30A-4A6D-AE0F-58AB5184799F}" type="datetimeFigureOut">
              <a:rPr lang="zh-CN" altLang="en-US" smtClean="0"/>
              <a:t>2018/11/8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77980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C7DDA2C-D30A-4A6D-AE0F-58AB5184799F}" type="datetimeFigureOut">
              <a:rPr lang="zh-CN" altLang="en-US" smtClean="0"/>
              <a:t>2018/11/8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3328067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DDA2C-D30A-4A6D-AE0F-58AB5184799F}" type="datetimeFigureOut">
              <a:rPr lang="zh-CN" altLang="en-US" smtClean="0"/>
              <a:t>2018/11/8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313338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C7DDA2C-D30A-4A6D-AE0F-58AB5184799F}" type="datetimeFigureOut">
              <a:rPr lang="zh-CN" altLang="en-US" smtClean="0"/>
              <a:t>2018/11/8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1563157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C7DDA2C-D30A-4A6D-AE0F-58AB5184799F}" type="datetimeFigureOut">
              <a:rPr lang="zh-CN" altLang="en-US" smtClean="0"/>
              <a:t>2018/11/8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1115435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1000"/>
            <a:lum/>
          </a:blip>
          <a:srcRect/>
          <a:stretch>
            <a:fillRect l="-4000" r="-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DDA2C-D30A-4A6D-AE0F-58AB5184799F}" type="datetimeFigureOut">
              <a:rPr lang="zh-CN" altLang="en-US" smtClean="0"/>
              <a:t>2018/11/8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65A6C-82D4-48BE-B923-F2DAB89596D6}" type="slidenum">
              <a:rPr lang="zh-CN" altLang="en-US" smtClean="0"/>
              <a:t>‹#›</a:t>
            </a:fld>
            <a:endParaRPr lang="zh-CN" altLang="en-US"/>
          </a:p>
        </p:txBody>
      </p:sp>
    </p:spTree>
    <p:extLst>
      <p:ext uri="{BB962C8B-B14F-4D97-AF65-F5344CB8AC3E}">
        <p14:creationId xmlns:p14="http://schemas.microsoft.com/office/powerpoint/2010/main" val="4453218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gi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png"/><Relationship Id="rId5" Type="http://schemas.openxmlformats.org/officeDocument/2006/relationships/tags" Target="../tags/tag5.xml"/><Relationship Id="rId10"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50.tiff"/></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3.png"/><Relationship Id="rId5" Type="http://schemas.microsoft.com/office/2007/relationships/hdphoto" Target="../media/hdphoto1.wdp"/><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8.tiff"/><Relationship Id="rId5" Type="http://schemas.openxmlformats.org/officeDocument/2006/relationships/image" Target="../media/image57.tiff"/><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2.tiff"/><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tiff"/><Relationship Id="rId4" Type="http://schemas.openxmlformats.org/officeDocument/2006/relationships/image" Target="../media/image66.tiff"/></Relationships>
</file>

<file path=ppt/slides/_rels/slide2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1.tiff"/><Relationship Id="rId4" Type="http://schemas.openxmlformats.org/officeDocument/2006/relationships/image" Target="../media/image70.tiff"/></Relationships>
</file>

<file path=ppt/slides/_rels/slide29.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4.tiff"/></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6.tiff"/><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80.tif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3.tiff"/></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4.tiff"/></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tiff"/></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7.tiff"/></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28.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93.png"/><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149" y="238474"/>
            <a:ext cx="3722913" cy="848299"/>
          </a:xfrm>
          <a:prstGeom prst="rect">
            <a:avLst/>
          </a:prstGeom>
        </p:spPr>
      </p:pic>
      <p:grpSp>
        <p:nvGrpSpPr>
          <p:cNvPr id="60" name="组合 59"/>
          <p:cNvGrpSpPr/>
          <p:nvPr/>
        </p:nvGrpSpPr>
        <p:grpSpPr>
          <a:xfrm>
            <a:off x="98207" y="238474"/>
            <a:ext cx="449089" cy="439702"/>
            <a:chOff x="98207" y="238474"/>
            <a:chExt cx="449089" cy="439702"/>
          </a:xfrm>
        </p:grpSpPr>
        <p:sp>
          <p:nvSpPr>
            <p:cNvPr id="32" name="椭圆 31"/>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3" name="椭圆 32"/>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0" name="矩形 9"/>
          <p:cNvSpPr/>
          <p:nvPr/>
        </p:nvSpPr>
        <p:spPr>
          <a:xfrm>
            <a:off x="508491" y="1745013"/>
            <a:ext cx="8163612" cy="24127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b="1" dirty="0">
                <a:solidFill>
                  <a:schemeClr val="tx1">
                    <a:lumMod val="65000"/>
                    <a:lumOff val="35000"/>
                  </a:schemeClr>
                </a:solidFill>
                <a:latin typeface="微软雅黑" panose="020B0503020204020204" pitchFamily="34" charset="-122"/>
                <a:ea typeface="微软雅黑" panose="020B0503020204020204" pitchFamily="34" charset="-122"/>
              </a:rPr>
              <a:t>Deep Learning in Sensing Urban Structures</a:t>
            </a:r>
            <a:endParaRPr lang="zh-CN" altLang="en-US" sz="4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0" y="4794068"/>
            <a:ext cx="9144000" cy="2063931"/>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88"/>
          </a:p>
        </p:txBody>
      </p:sp>
      <p:sp>
        <p:nvSpPr>
          <p:cNvPr id="21" name="文本框 20"/>
          <p:cNvSpPr txBox="1"/>
          <p:nvPr/>
        </p:nvSpPr>
        <p:spPr>
          <a:xfrm>
            <a:off x="5468567" y="5064286"/>
            <a:ext cx="3408305" cy="1523494"/>
          </a:xfrm>
          <a:prstGeom prst="rect">
            <a:avLst/>
          </a:prstGeom>
          <a:noFill/>
        </p:spPr>
        <p:txBody>
          <a:bodyPr wrap="none" rtlCol="0">
            <a:spAutoFit/>
          </a:bodyPr>
          <a:lstStyle/>
          <a:p>
            <a:pPr algn="ctr">
              <a:lnSpc>
                <a:spcPct val="150000"/>
              </a:lnSpc>
            </a:pPr>
            <a:r>
              <a:rPr lang="en-US" altLang="zh-CN" sz="2400" dirty="0" err="1">
                <a:solidFill>
                  <a:schemeClr val="bg1"/>
                </a:solidFill>
                <a:latin typeface="Perpetua" panose="02020502060401020303" pitchFamily="18" charset="0"/>
                <a:ea typeface="方正兰亭细黑简体" panose="02000000000000000000" pitchFamily="2" charset="-122"/>
              </a:rPr>
              <a:t>Penghua</a:t>
            </a:r>
            <a:r>
              <a:rPr lang="en-US" altLang="zh-CN" sz="2400" dirty="0">
                <a:solidFill>
                  <a:schemeClr val="bg1"/>
                </a:solidFill>
                <a:latin typeface="Perpetua" panose="02020502060401020303" pitchFamily="18" charset="0"/>
                <a:ea typeface="方正兰亭细黑简体" panose="02000000000000000000" pitchFamily="2" charset="-122"/>
              </a:rPr>
              <a:t> Liu</a:t>
            </a:r>
          </a:p>
          <a:p>
            <a:pPr algn="ctr">
              <a:lnSpc>
                <a:spcPct val="150000"/>
              </a:lnSpc>
            </a:pPr>
            <a:r>
              <a:rPr lang="en-US" altLang="zh-CN" sz="2400" dirty="0">
                <a:solidFill>
                  <a:schemeClr val="bg1"/>
                </a:solidFill>
                <a:latin typeface="Perpetua" panose="02020502060401020303" pitchFamily="18" charset="0"/>
                <a:ea typeface="方正兰亭细黑简体" panose="02000000000000000000" pitchFamily="2" charset="-122"/>
              </a:rPr>
              <a:t>liuph3@mail2.sysu.edu.com</a:t>
            </a:r>
          </a:p>
          <a:p>
            <a:pPr algn="ctr">
              <a:lnSpc>
                <a:spcPct val="150000"/>
              </a:lnSpc>
            </a:pPr>
            <a:endParaRPr lang="zh-CN" altLang="en-US" sz="1400" dirty="0">
              <a:solidFill>
                <a:schemeClr val="tx1">
                  <a:lumMod val="95000"/>
                  <a:lumOff val="5000"/>
                </a:schemeClr>
              </a:solidFill>
              <a:latin typeface="Perpetua" panose="02020502060401020303" pitchFamily="18" charset="0"/>
              <a:ea typeface="方正兰亭细黑简体" panose="02000000000000000000" pitchFamily="2" charset="-122"/>
            </a:endParaRPr>
          </a:p>
        </p:txBody>
      </p:sp>
    </p:spTree>
    <p:extLst>
      <p:ext uri="{BB962C8B-B14F-4D97-AF65-F5344CB8AC3E}">
        <p14:creationId xmlns:p14="http://schemas.microsoft.com/office/powerpoint/2010/main" val="3617789147"/>
      </p:ext>
    </p:extLst>
  </p:cSld>
  <p:clrMapOvr>
    <a:masterClrMapping/>
  </p:clrMapOvr>
  <mc:AlternateContent xmlns:mc="http://schemas.openxmlformats.org/markup-compatibility/2006" xmlns:p14="http://schemas.microsoft.com/office/powerpoint/2010/main">
    <mc:Choice Requires="p14">
      <p:transition spd="slow" p14:dur="2000" advTm="10597"/>
    </mc:Choice>
    <mc:Fallback xmlns="">
      <p:transition spd="slow" advTm="105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283603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Classical CNNs</a:t>
            </a:r>
            <a:endParaRPr lang="zh-CN" altLang="en-US" sz="2800" b="1" dirty="0">
              <a:latin typeface="微软雅黑" panose="020B0503020204020204" pitchFamily="34" charset="-122"/>
              <a:ea typeface="微软雅黑" panose="020B0503020204020204" pitchFamily="34" charset="-122"/>
            </a:endParaRPr>
          </a:p>
        </p:txBody>
      </p:sp>
      <p:sp>
        <p:nvSpPr>
          <p:cNvPr id="3" name="矩形 2"/>
          <p:cNvSpPr/>
          <p:nvPr/>
        </p:nvSpPr>
        <p:spPr>
          <a:xfrm>
            <a:off x="7678595" y="1167966"/>
            <a:ext cx="1123962" cy="369332"/>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r>
              <a:rPr lang="en-US" altLang="zh-CN" b="1" dirty="0" err="1">
                <a:latin typeface="微软雅黑" panose="020B0503020204020204" pitchFamily="34" charset="-122"/>
                <a:ea typeface="微软雅黑" panose="020B0503020204020204" pitchFamily="34" charset="-122"/>
              </a:rPr>
              <a:t>VGGNet</a:t>
            </a:r>
            <a:endParaRPr lang="zh-CN" altLang="en-US" b="1" dirty="0">
              <a:latin typeface="微软雅黑" panose="020B0503020204020204" pitchFamily="34" charset="-122"/>
              <a:ea typeface="微软雅黑" panose="020B0503020204020204" pitchFamily="34" charset="-122"/>
            </a:endParaRPr>
          </a:p>
        </p:txBody>
      </p:sp>
      <p:pic>
        <p:nvPicPr>
          <p:cNvPr id="15" name="Picture 4" descr="https://imlogm.github.io/%E6%B7%B1%E5%BA%A6%E5%AD%A6%E4%B9%A0/vgg-complexity/vgg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841" y="1984833"/>
            <a:ext cx="5871044" cy="34476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13"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Tree>
    <p:extLst>
      <p:ext uri="{BB962C8B-B14F-4D97-AF65-F5344CB8AC3E}">
        <p14:creationId xmlns:p14="http://schemas.microsoft.com/office/powerpoint/2010/main" val="3815598298"/>
      </p:ext>
    </p:extLst>
  </p:cSld>
  <p:clrMapOvr>
    <a:masterClrMapping/>
  </p:clrMapOvr>
  <mc:AlternateContent xmlns:mc="http://schemas.openxmlformats.org/markup-compatibility/2006" xmlns:p14="http://schemas.microsoft.com/office/powerpoint/2010/main">
    <mc:Choice Requires="p14">
      <p:transition spd="slow" p14:dur="2000" advTm="5948"/>
    </mc:Choice>
    <mc:Fallback xmlns="">
      <p:transition spd="slow" advTm="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283603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Classical CNNs</a:t>
            </a:r>
            <a:endParaRPr lang="zh-CN" altLang="en-US" sz="2800" b="1" dirty="0">
              <a:latin typeface="微软雅黑" panose="020B0503020204020204" pitchFamily="34" charset="-122"/>
              <a:ea typeface="微软雅黑" panose="020B0503020204020204" pitchFamily="34" charset="-122"/>
            </a:endParaRPr>
          </a:p>
        </p:txBody>
      </p:sp>
      <p:sp>
        <p:nvSpPr>
          <p:cNvPr id="3" name="矩形 2"/>
          <p:cNvSpPr/>
          <p:nvPr/>
        </p:nvSpPr>
        <p:spPr>
          <a:xfrm>
            <a:off x="7497620" y="1167966"/>
            <a:ext cx="1507144" cy="369332"/>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r>
              <a:rPr lang="en-US" altLang="zh-CN" b="1" dirty="0" err="1">
                <a:latin typeface="微软雅黑" panose="020B0503020204020204" pitchFamily="34" charset="-122"/>
                <a:ea typeface="微软雅黑" panose="020B0503020204020204" pitchFamily="34" charset="-122"/>
              </a:rPr>
              <a:t>GoogLeNet</a:t>
            </a:r>
            <a:endParaRPr lang="zh-CN" altLang="en-US" b="1" dirty="0">
              <a:latin typeface="微软雅黑" panose="020B0503020204020204" pitchFamily="34" charset="-122"/>
              <a:ea typeface="微软雅黑" panose="020B0503020204020204" pitchFamily="34" charset="-122"/>
            </a:endParaRPr>
          </a:p>
        </p:txBody>
      </p:sp>
      <p:pic>
        <p:nvPicPr>
          <p:cNvPr id="14338" name="Picture 2" descr="https://img-blog.csdn.net/201602251554039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64" y="2264535"/>
            <a:ext cx="9144000" cy="459346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5"/>
          <a:stretch>
            <a:fillRect/>
          </a:stretch>
        </p:blipFill>
        <p:spPr>
          <a:xfrm>
            <a:off x="1349191" y="1737463"/>
            <a:ext cx="6747694" cy="4783813"/>
          </a:xfrm>
          <a:prstGeom prst="rect">
            <a:avLst/>
          </a:prstGeom>
          <a:ln>
            <a:solidFill>
              <a:schemeClr val="tx1">
                <a:lumMod val="95000"/>
                <a:lumOff val="5000"/>
              </a:schemeClr>
            </a:solidFill>
          </a:ln>
        </p:spPr>
      </p:pic>
      <p:sp>
        <p:nvSpPr>
          <p:cNvPr id="13"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Tree>
    <p:extLst>
      <p:ext uri="{BB962C8B-B14F-4D97-AF65-F5344CB8AC3E}">
        <p14:creationId xmlns:p14="http://schemas.microsoft.com/office/powerpoint/2010/main" val="2337026911"/>
      </p:ext>
    </p:extLst>
  </p:cSld>
  <p:clrMapOvr>
    <a:masterClrMapping/>
  </p:clrMapOvr>
  <mc:AlternateContent xmlns:mc="http://schemas.openxmlformats.org/markup-compatibility/2006" xmlns:p14="http://schemas.microsoft.com/office/powerpoint/2010/main">
    <mc:Choice Requires="p14">
      <p:transition spd="slow" p14:dur="2000" advTm="9600"/>
    </mc:Choice>
    <mc:Fallback xmlns="">
      <p:transition spd="slow" advTm="96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283603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Classical CNNs</a:t>
            </a:r>
            <a:endParaRPr lang="zh-CN" altLang="en-US" sz="2800" b="1" dirty="0">
              <a:latin typeface="微软雅黑" panose="020B0503020204020204" pitchFamily="34" charset="-122"/>
              <a:ea typeface="微软雅黑" panose="020B0503020204020204" pitchFamily="34" charset="-122"/>
            </a:endParaRPr>
          </a:p>
        </p:txBody>
      </p:sp>
      <p:sp>
        <p:nvSpPr>
          <p:cNvPr id="3" name="矩形 2"/>
          <p:cNvSpPr/>
          <p:nvPr/>
        </p:nvSpPr>
        <p:spPr>
          <a:xfrm>
            <a:off x="7497620" y="1167966"/>
            <a:ext cx="1220206" cy="369332"/>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r>
              <a:rPr lang="en-US" altLang="zh-CN" b="1" dirty="0" err="1">
                <a:latin typeface="微软雅黑" panose="020B0503020204020204" pitchFamily="34" charset="-122"/>
                <a:ea typeface="微软雅黑" panose="020B0503020204020204" pitchFamily="34" charset="-122"/>
              </a:rPr>
              <a:t>Xception</a:t>
            </a:r>
            <a:endParaRPr lang="zh-CN" altLang="en-US" b="1" dirty="0">
              <a:latin typeface="微软雅黑" panose="020B0503020204020204" pitchFamily="34" charset="-122"/>
              <a:ea typeface="微软雅黑" panose="020B0503020204020204" pitchFamily="34" charset="-122"/>
            </a:endParaRPr>
          </a:p>
        </p:txBody>
      </p:sp>
      <p:pic>
        <p:nvPicPr>
          <p:cNvPr id="16386" name="Picture 2" descr="http://5b0988e595225.cdn.sohucs.com/images/20170820/db28c1b294dc4e7f8f41935ef5e0831f.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620" y="1776706"/>
            <a:ext cx="6096000" cy="4848225"/>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Tree>
    <p:extLst>
      <p:ext uri="{BB962C8B-B14F-4D97-AF65-F5344CB8AC3E}">
        <p14:creationId xmlns:p14="http://schemas.microsoft.com/office/powerpoint/2010/main" val="2360743097"/>
      </p:ext>
    </p:extLst>
  </p:cSld>
  <p:clrMapOvr>
    <a:masterClrMapping/>
  </p:clrMapOvr>
  <mc:AlternateContent xmlns:mc="http://schemas.openxmlformats.org/markup-compatibility/2006" xmlns:p14="http://schemas.microsoft.com/office/powerpoint/2010/main">
    <mc:Choice Requires="p14">
      <p:transition spd="slow" p14:dur="2000" advTm="13502"/>
    </mc:Choice>
    <mc:Fallback xmlns="">
      <p:transition spd="slow" advTm="135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283603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Classical CNNs</a:t>
            </a:r>
            <a:endParaRPr lang="zh-CN" altLang="en-US" sz="2800" b="1" dirty="0">
              <a:latin typeface="微软雅黑" panose="020B0503020204020204" pitchFamily="34" charset="-122"/>
              <a:ea typeface="微软雅黑" panose="020B0503020204020204" pitchFamily="34" charset="-122"/>
            </a:endParaRPr>
          </a:p>
        </p:txBody>
      </p:sp>
      <p:sp>
        <p:nvSpPr>
          <p:cNvPr id="3" name="矩形 2"/>
          <p:cNvSpPr/>
          <p:nvPr/>
        </p:nvSpPr>
        <p:spPr>
          <a:xfrm>
            <a:off x="7497620" y="1167966"/>
            <a:ext cx="1015150" cy="369332"/>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r>
              <a:rPr lang="en-US" altLang="zh-CN" b="1" dirty="0" err="1">
                <a:latin typeface="微软雅黑" panose="020B0503020204020204" pitchFamily="34" charset="-122"/>
                <a:ea typeface="微软雅黑" panose="020B0503020204020204" pitchFamily="34" charset="-122"/>
              </a:rPr>
              <a:t>ResNet</a:t>
            </a:r>
            <a:endParaRPr lang="zh-CN" altLang="en-US" b="1" dirty="0">
              <a:latin typeface="微软雅黑" panose="020B0503020204020204" pitchFamily="34" charset="-122"/>
              <a:ea typeface="微软雅黑" panose="020B0503020204020204" pitchFamily="34" charset="-122"/>
            </a:endParaRPr>
          </a:p>
        </p:txBody>
      </p:sp>
      <p:pic>
        <p:nvPicPr>
          <p:cNvPr id="18434" name="Picture 2" descr="https://ss.csdn.net/p?https://mmbiz.qpic.cn/mmbiz_png/iaTa8ut6HiawDvApRvJtwlaSkzfhuiaNRVPLxiafEJ1qWKh01viaWTIQ0zAFoPJI43ibUOO0eL2npmOibYockXNRI7m5Q/0?wx_fm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574562" y="-300587"/>
            <a:ext cx="3992375" cy="9165548"/>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Tree>
    <p:extLst>
      <p:ext uri="{BB962C8B-B14F-4D97-AF65-F5344CB8AC3E}">
        <p14:creationId xmlns:p14="http://schemas.microsoft.com/office/powerpoint/2010/main" val="762559849"/>
      </p:ext>
    </p:extLst>
  </p:cSld>
  <p:clrMapOvr>
    <a:masterClrMapping/>
  </p:clrMapOvr>
  <mc:AlternateContent xmlns:mc="http://schemas.openxmlformats.org/markup-compatibility/2006" xmlns:p14="http://schemas.microsoft.com/office/powerpoint/2010/main">
    <mc:Choice Requires="p14">
      <p:transition spd="slow" p14:dur="2000" advTm="15344"/>
    </mc:Choice>
    <mc:Fallback xmlns="">
      <p:transition spd="slow" advTm="1534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283603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Classical CNNs</a:t>
            </a:r>
            <a:endParaRPr lang="zh-CN" altLang="en-US" sz="2800" b="1" dirty="0">
              <a:latin typeface="微软雅黑" panose="020B0503020204020204" pitchFamily="34" charset="-122"/>
              <a:ea typeface="微软雅黑" panose="020B0503020204020204" pitchFamily="34" charset="-122"/>
            </a:endParaRPr>
          </a:p>
        </p:txBody>
      </p:sp>
      <p:sp>
        <p:nvSpPr>
          <p:cNvPr id="3" name="矩形 2"/>
          <p:cNvSpPr/>
          <p:nvPr/>
        </p:nvSpPr>
        <p:spPr>
          <a:xfrm>
            <a:off x="7497620" y="1167966"/>
            <a:ext cx="1326004" cy="369332"/>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r>
              <a:rPr lang="en-US" altLang="zh-CN" b="1" dirty="0" err="1">
                <a:latin typeface="微软雅黑" panose="020B0503020204020204" pitchFamily="34" charset="-122"/>
                <a:ea typeface="微软雅黑" panose="020B0503020204020204" pitchFamily="34" charset="-122"/>
              </a:rPr>
              <a:t>DenseNet</a:t>
            </a:r>
            <a:endParaRPr lang="zh-CN" altLang="en-US" b="1"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a:stretch>
            <a:fillRect/>
          </a:stretch>
        </p:blipFill>
        <p:spPr>
          <a:xfrm>
            <a:off x="1662373" y="2988339"/>
            <a:ext cx="5392742" cy="3856531"/>
          </a:xfrm>
          <a:prstGeom prst="rect">
            <a:avLst/>
          </a:prstGeom>
          <a:ln w="19050">
            <a:solidFill>
              <a:schemeClr val="tx1"/>
            </a:solidFill>
          </a:ln>
        </p:spPr>
      </p:pic>
      <p:pic>
        <p:nvPicPr>
          <p:cNvPr id="16" name="Picture 4" descr="https://images2017.cnblogs.com/blog/1093303/201802/1093303-20180217132035937-20414041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64" y="1703082"/>
            <a:ext cx="9124950" cy="124592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箭头连接符 9"/>
          <p:cNvCxnSpPr>
            <a:endCxn id="15" idx="0"/>
          </p:cNvCxnSpPr>
          <p:nvPr/>
        </p:nvCxnSpPr>
        <p:spPr>
          <a:xfrm>
            <a:off x="4358744" y="2703871"/>
            <a:ext cx="0" cy="284468"/>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5683045" y="2703871"/>
            <a:ext cx="648930" cy="284468"/>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694039" y="2703871"/>
            <a:ext cx="445343" cy="284468"/>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Tree>
    <p:extLst>
      <p:ext uri="{BB962C8B-B14F-4D97-AF65-F5344CB8AC3E}">
        <p14:creationId xmlns:p14="http://schemas.microsoft.com/office/powerpoint/2010/main" val="3993884132"/>
      </p:ext>
    </p:extLst>
  </p:cSld>
  <p:clrMapOvr>
    <a:masterClrMapping/>
  </p:clrMapOvr>
  <mc:AlternateContent xmlns:mc="http://schemas.openxmlformats.org/markup-compatibility/2006" xmlns:p14="http://schemas.microsoft.com/office/powerpoint/2010/main">
    <mc:Choice Requires="p14">
      <p:transition spd="slow" p14:dur="2000" advTm="36492"/>
    </mc:Choice>
    <mc:Fallback xmlns="">
      <p:transition spd="slow" advTm="3649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342741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From CNN to FCN</a:t>
            </a:r>
            <a:endParaRPr lang="zh-CN" altLang="en-US" sz="2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129060" y="1776706"/>
            <a:ext cx="6381750" cy="2638425"/>
          </a:xfrm>
          <a:prstGeom prst="rect">
            <a:avLst/>
          </a:prstGeom>
        </p:spPr>
      </p:pic>
      <p:pic>
        <p:nvPicPr>
          <p:cNvPr id="11" name="图片 10"/>
          <p:cNvPicPr>
            <a:picLocks noChangeAspect="1"/>
          </p:cNvPicPr>
          <p:nvPr/>
        </p:nvPicPr>
        <p:blipFill>
          <a:blip r:embed="rId5"/>
          <a:stretch>
            <a:fillRect/>
          </a:stretch>
        </p:blipFill>
        <p:spPr>
          <a:xfrm>
            <a:off x="800100" y="4612791"/>
            <a:ext cx="7248825" cy="2055882"/>
          </a:xfrm>
          <a:prstGeom prst="rect">
            <a:avLst/>
          </a:prstGeom>
        </p:spPr>
      </p:pic>
      <p:sp>
        <p:nvSpPr>
          <p:cNvPr id="3" name="文本框 2"/>
          <p:cNvSpPr txBox="1"/>
          <p:nvPr/>
        </p:nvSpPr>
        <p:spPr>
          <a:xfrm>
            <a:off x="5598656" y="1146845"/>
            <a:ext cx="223138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dirty="0" smtClean="0"/>
              <a:t>Per pixel classification</a:t>
            </a:r>
            <a:endParaRPr lang="zh-CN" altLang="en-US" dirty="0"/>
          </a:p>
        </p:txBody>
      </p:sp>
      <p:sp>
        <p:nvSpPr>
          <p:cNvPr id="13"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Tree>
    <p:custDataLst>
      <p:tags r:id="rId1"/>
    </p:custDataLst>
    <p:extLst>
      <p:ext uri="{BB962C8B-B14F-4D97-AF65-F5344CB8AC3E}">
        <p14:creationId xmlns:p14="http://schemas.microsoft.com/office/powerpoint/2010/main" val="4029347473"/>
      </p:ext>
    </p:extLst>
  </p:cSld>
  <p:clrMapOvr>
    <a:masterClrMapping/>
  </p:clrMapOvr>
  <mc:AlternateContent xmlns:mc="http://schemas.openxmlformats.org/markup-compatibility/2006" xmlns:p14="http://schemas.microsoft.com/office/powerpoint/2010/main">
    <mc:Choice Requires="p14">
      <p:transition spd="slow" p14:dur="2000" advTm="36368"/>
    </mc:Choice>
    <mc:Fallback xmlns="">
      <p:transition spd="slow" advTm="363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60" name="组合 59"/>
          <p:cNvGrpSpPr/>
          <p:nvPr/>
        </p:nvGrpSpPr>
        <p:grpSpPr>
          <a:xfrm>
            <a:off x="98207" y="238474"/>
            <a:ext cx="449089" cy="439702"/>
            <a:chOff x="98207" y="238474"/>
            <a:chExt cx="449089" cy="439702"/>
          </a:xfrm>
        </p:grpSpPr>
        <p:sp>
          <p:nvSpPr>
            <p:cNvPr id="32" name="椭圆 31"/>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3" name="椭圆 32"/>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7" name="TextBox 1"/>
          <p:cNvSpPr txBox="1"/>
          <p:nvPr/>
        </p:nvSpPr>
        <p:spPr>
          <a:xfrm>
            <a:off x="3419878" y="1702061"/>
            <a:ext cx="5399416" cy="3313664"/>
          </a:xfrm>
          <a:prstGeom prst="rect">
            <a:avLst/>
          </a:prstGeom>
          <a:noFill/>
        </p:spPr>
        <p:txBody>
          <a:bodyPr wrap="square" rtlCol="0">
            <a:spAutoFit/>
          </a:bodyPr>
          <a:lstStyle/>
          <a:p>
            <a:pPr marL="0" lvl="1">
              <a:lnSpc>
                <a:spcPct val="150000"/>
              </a:lnSpc>
            </a:pPr>
            <a:r>
              <a:rPr lang="en-US" altLang="zh-CN" sz="36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Land Use Scene Classification by Integrating HSR and Street View Images </a:t>
            </a:r>
            <a:endParaRPr lang="zh-CN" altLang="en-US" sz="3600" b="1" spc="422"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8" name="直接连接符 17"/>
          <p:cNvCxnSpPr/>
          <p:nvPr/>
        </p:nvCxnSpPr>
        <p:spPr>
          <a:xfrm flipV="1">
            <a:off x="3245529" y="1572665"/>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
          <p:cNvSpPr txBox="1"/>
          <p:nvPr/>
        </p:nvSpPr>
        <p:spPr>
          <a:xfrm>
            <a:off x="1392320" y="4354401"/>
            <a:ext cx="1269470" cy="346249"/>
          </a:xfrm>
          <a:prstGeom prst="rect">
            <a:avLst/>
          </a:prstGeom>
          <a:solidFill>
            <a:srgbClr val="014924"/>
          </a:solidFill>
        </p:spPr>
        <p:txBody>
          <a:bodyPr wrap="square" lIns="0" tIns="0" rIns="0" bIns="0" rtlCol="0">
            <a:spAutoFit/>
          </a:bodyPr>
          <a:lstStyle/>
          <a:p>
            <a:pPr algn="ctr"/>
            <a:r>
              <a:rPr lang="en-US" altLang="zh-CN"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 01</a:t>
            </a:r>
            <a:endPar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555" y="2257832"/>
            <a:ext cx="1905000" cy="1905000"/>
          </a:xfrm>
          <a:prstGeom prst="rect">
            <a:avLst/>
          </a:prstGeom>
        </p:spPr>
      </p:pic>
    </p:spTree>
    <p:extLst>
      <p:ext uri="{BB962C8B-B14F-4D97-AF65-F5344CB8AC3E}">
        <p14:creationId xmlns:p14="http://schemas.microsoft.com/office/powerpoint/2010/main" val="3068487778"/>
      </p:ext>
    </p:extLst>
  </p:cSld>
  <p:clrMapOvr>
    <a:masterClrMapping/>
  </p:clrMapOvr>
  <mc:AlternateContent xmlns:mc="http://schemas.openxmlformats.org/markup-compatibility/2006" xmlns:p14="http://schemas.microsoft.com/office/powerpoint/2010/main">
    <mc:Choice Requires="p14">
      <p:transition spd="slow" p14:dur="2000" advTm="14085"/>
    </mc:Choice>
    <mc:Fallback xmlns="">
      <p:transition spd="slow" advTm="1408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13"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1.1. Introduction</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427598" y="1666083"/>
            <a:ext cx="3445662" cy="3225498"/>
          </a:xfrm>
          <a:prstGeom prst="rect">
            <a:avLst/>
          </a:prstGeom>
        </p:spPr>
        <p:txBody>
          <a:bodyPr wrap="square">
            <a:spAutoFit/>
          </a:bodyPr>
          <a:lstStyle/>
          <a:p>
            <a:pPr marL="285750" indent="-285750">
              <a:lnSpc>
                <a:spcPct val="130000"/>
              </a:lnSpc>
              <a:spcAft>
                <a:spcPts val="600"/>
              </a:spcAft>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Rapid development of satellite remote sensing techniques has enabled us to obtain </a:t>
            </a:r>
            <a:r>
              <a:rPr lang="en-US" altLang="zh-CN" sz="1600" dirty="0">
                <a:solidFill>
                  <a:srgbClr val="C00000"/>
                </a:solidFill>
                <a:latin typeface="微软雅黑" panose="020B0503020204020204" pitchFamily="34" charset="-122"/>
                <a:ea typeface="微软雅黑" panose="020B0503020204020204" pitchFamily="34" charset="-122"/>
              </a:rPr>
              <a:t>high-spatial-resolution (HSR) </a:t>
            </a:r>
            <a:r>
              <a:rPr lang="en-US" altLang="zh-CN" sz="1600" dirty="0">
                <a:latin typeface="微软雅黑" panose="020B0503020204020204" pitchFamily="34" charset="-122"/>
                <a:ea typeface="微软雅黑" panose="020B0503020204020204" pitchFamily="34" charset="-122"/>
              </a:rPr>
              <a:t>images and conduct </a:t>
            </a:r>
            <a:r>
              <a:rPr lang="en-US" altLang="zh-CN" sz="1600" dirty="0">
                <a:solidFill>
                  <a:srgbClr val="C00000"/>
                </a:solidFill>
                <a:latin typeface="微软雅黑" panose="020B0503020204020204" pitchFamily="34" charset="-122"/>
                <a:ea typeface="微软雅黑" panose="020B0503020204020204" pitchFamily="34" charset="-122"/>
              </a:rPr>
              <a:t>more accurate</a:t>
            </a:r>
            <a:r>
              <a:rPr lang="en-US" altLang="zh-CN" sz="1600" b="1" dirty="0">
                <a:latin typeface="微软雅黑" panose="020B0503020204020204" pitchFamily="34" charset="-122"/>
                <a:ea typeface="微软雅黑" panose="020B0503020204020204" pitchFamily="34" charset="-122"/>
              </a:rPr>
              <a:t> </a:t>
            </a:r>
            <a:r>
              <a:rPr lang="en-US" altLang="zh-CN" sz="1600" dirty="0">
                <a:solidFill>
                  <a:srgbClr val="C00000"/>
                </a:solidFill>
                <a:latin typeface="微软雅黑" panose="020B0503020204020204" pitchFamily="34" charset="-122"/>
                <a:ea typeface="微软雅黑" panose="020B0503020204020204" pitchFamily="34" charset="-122"/>
              </a:rPr>
              <a:t>earth observations. </a:t>
            </a:r>
            <a:r>
              <a:rPr lang="en-US" altLang="zh-CN" sz="1600" dirty="0">
                <a:solidFill>
                  <a:schemeClr val="tx1">
                    <a:lumMod val="50000"/>
                    <a:lumOff val="50000"/>
                  </a:schemeClr>
                </a:solidFill>
                <a:latin typeface="Perpetua" panose="02020502060401020303" pitchFamily="18" charset="0"/>
                <a:ea typeface="微软雅黑" panose="020B0503020204020204" pitchFamily="34" charset="-122"/>
              </a:rPr>
              <a:t>(Batista and </a:t>
            </a:r>
            <a:r>
              <a:rPr lang="en-US" altLang="zh-CN" sz="1600" dirty="0" err="1">
                <a:solidFill>
                  <a:schemeClr val="tx1">
                    <a:lumMod val="50000"/>
                    <a:lumOff val="50000"/>
                  </a:schemeClr>
                </a:solidFill>
                <a:latin typeface="Perpetua" panose="02020502060401020303" pitchFamily="18" charset="0"/>
                <a:ea typeface="微软雅黑" panose="020B0503020204020204" pitchFamily="34" charset="-122"/>
              </a:rPr>
              <a:t>Haertel</a:t>
            </a:r>
            <a:r>
              <a:rPr lang="en-US" altLang="zh-CN" sz="1600" dirty="0">
                <a:solidFill>
                  <a:schemeClr val="tx1">
                    <a:lumMod val="50000"/>
                    <a:lumOff val="50000"/>
                  </a:schemeClr>
                </a:solidFill>
                <a:latin typeface="Perpetua" panose="02020502060401020303" pitchFamily="18" charset="0"/>
                <a:ea typeface="微软雅黑" panose="020B0503020204020204" pitchFamily="34" charset="-122"/>
              </a:rPr>
              <a:t> 2010).</a:t>
            </a:r>
          </a:p>
          <a:p>
            <a:pPr marL="742950" lvl="1" indent="-285750">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buildings</a:t>
            </a:r>
            <a:r>
              <a:rPr lang="en-US" altLang="zh-CN" sz="1600" dirty="0">
                <a:latin typeface="微软雅黑" panose="020B0503020204020204" pitchFamily="34" charset="-122"/>
                <a:ea typeface="微软雅黑" panose="020B0503020204020204" pitchFamily="34" charset="-122"/>
              </a:rPr>
              <a:t> </a:t>
            </a:r>
            <a:r>
              <a:rPr lang="en-US" altLang="zh-CN" sz="1600" dirty="0">
                <a:solidFill>
                  <a:schemeClr val="tx1">
                    <a:lumMod val="50000"/>
                    <a:lumOff val="50000"/>
                  </a:schemeClr>
                </a:solidFill>
                <a:latin typeface="Perpetua" panose="02020502060401020303" pitchFamily="18" charset="0"/>
                <a:ea typeface="微软雅黑" panose="020B0503020204020204" pitchFamily="34" charset="-122"/>
              </a:rPr>
              <a:t>(</a:t>
            </a:r>
            <a:r>
              <a:rPr lang="en-US" altLang="zh-CN" sz="1600" dirty="0" err="1">
                <a:solidFill>
                  <a:schemeClr val="tx1">
                    <a:lumMod val="50000"/>
                    <a:lumOff val="50000"/>
                  </a:schemeClr>
                </a:solidFill>
                <a:latin typeface="Perpetua" panose="02020502060401020303" pitchFamily="18" charset="0"/>
                <a:ea typeface="微软雅黑" panose="020B0503020204020204" pitchFamily="34" charset="-122"/>
              </a:rPr>
              <a:t>Lizarazo</a:t>
            </a:r>
            <a:r>
              <a:rPr lang="en-US" altLang="zh-CN" sz="1600" dirty="0">
                <a:solidFill>
                  <a:schemeClr val="tx1">
                    <a:lumMod val="50000"/>
                    <a:lumOff val="50000"/>
                  </a:schemeClr>
                </a:solidFill>
                <a:latin typeface="Perpetua" panose="02020502060401020303" pitchFamily="18" charset="0"/>
                <a:ea typeface="微软雅黑" panose="020B0503020204020204" pitchFamily="34" charset="-122"/>
              </a:rPr>
              <a:t> 2013) </a:t>
            </a:r>
          </a:p>
          <a:p>
            <a:pPr marL="742950" lvl="1" indent="-285750">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roads</a:t>
            </a:r>
            <a:r>
              <a:rPr lang="en-US" altLang="zh-CN" sz="1600" dirty="0">
                <a:latin typeface="微软雅黑" panose="020B0503020204020204" pitchFamily="34" charset="-122"/>
                <a:ea typeface="微软雅黑" panose="020B0503020204020204" pitchFamily="34" charset="-122"/>
              </a:rPr>
              <a:t> </a:t>
            </a:r>
            <a:r>
              <a:rPr lang="en-US" altLang="zh-CN" sz="1600" dirty="0">
                <a:solidFill>
                  <a:schemeClr val="tx1">
                    <a:lumMod val="50000"/>
                    <a:lumOff val="50000"/>
                  </a:schemeClr>
                </a:solidFill>
                <a:latin typeface="Perpetua" panose="02020502060401020303" pitchFamily="18" charset="0"/>
                <a:ea typeface="微软雅黑" panose="020B0503020204020204" pitchFamily="34" charset="-122"/>
              </a:rPr>
              <a:t>(Kumar et al. 2014, Shi et al. 2018). </a:t>
            </a:r>
          </a:p>
        </p:txBody>
      </p:sp>
      <p:pic>
        <p:nvPicPr>
          <p:cNvPr id="3" name="图片 2"/>
          <p:cNvPicPr>
            <a:picLocks noChangeAspect="1"/>
          </p:cNvPicPr>
          <p:nvPr/>
        </p:nvPicPr>
        <p:blipFill>
          <a:blip r:embed="rId4"/>
          <a:stretch>
            <a:fillRect/>
          </a:stretch>
        </p:blipFill>
        <p:spPr>
          <a:xfrm>
            <a:off x="214663" y="5214130"/>
            <a:ext cx="1721694" cy="1337900"/>
          </a:xfrm>
          <a:prstGeom prst="rect">
            <a:avLst/>
          </a:prstGeom>
          <a:ln>
            <a:solidFill>
              <a:schemeClr val="tx1"/>
            </a:solidFill>
          </a:ln>
        </p:spPr>
      </p:pic>
      <p:pic>
        <p:nvPicPr>
          <p:cNvPr id="11" name="图片 10"/>
          <p:cNvPicPr>
            <a:picLocks noChangeAspect="1"/>
          </p:cNvPicPr>
          <p:nvPr/>
        </p:nvPicPr>
        <p:blipFill>
          <a:blip r:embed="rId5"/>
          <a:stretch>
            <a:fillRect/>
          </a:stretch>
        </p:blipFill>
        <p:spPr>
          <a:xfrm>
            <a:off x="2088488" y="5214130"/>
            <a:ext cx="2580189" cy="1339714"/>
          </a:xfrm>
          <a:prstGeom prst="rect">
            <a:avLst/>
          </a:prstGeom>
          <a:ln>
            <a:solidFill>
              <a:schemeClr val="tx1"/>
            </a:solidFill>
          </a:ln>
        </p:spPr>
      </p:pic>
      <p:sp>
        <p:nvSpPr>
          <p:cNvPr id="12" name="矩形 11"/>
          <p:cNvSpPr/>
          <p:nvPr/>
        </p:nvSpPr>
        <p:spPr>
          <a:xfrm>
            <a:off x="4173161" y="1576949"/>
            <a:ext cx="4789683" cy="3216265"/>
          </a:xfrm>
          <a:prstGeom prst="rect">
            <a:avLst/>
          </a:prstGeom>
        </p:spPr>
        <p:txBody>
          <a:bodyPr wrap="square">
            <a:spAutoFit/>
          </a:bodyPr>
          <a:lstStyle/>
          <a:p>
            <a:pPr marL="285750" indent="-285750">
              <a:lnSpc>
                <a:spcPct val="130000"/>
              </a:lnSpc>
              <a:spcAft>
                <a:spcPts val="600"/>
              </a:spcAft>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Mainly focus on mining the </a:t>
            </a:r>
            <a:r>
              <a:rPr lang="en-US" altLang="zh-CN" sz="1600" dirty="0">
                <a:solidFill>
                  <a:srgbClr val="C00000"/>
                </a:solidFill>
                <a:latin typeface="微软雅黑" panose="020B0503020204020204" pitchFamily="34" charset="-122"/>
                <a:ea typeface="微软雅黑" panose="020B0503020204020204" pitchFamily="34" charset="-122"/>
              </a:rPr>
              <a:t>low-level semantic land cover information </a:t>
            </a:r>
            <a:r>
              <a:rPr lang="en-US" altLang="zh-CN" sz="1600" dirty="0">
                <a:latin typeface="微软雅黑" panose="020B0503020204020204" pitchFamily="34" charset="-122"/>
                <a:ea typeface="微软雅黑" panose="020B0503020204020204" pitchFamily="34" charset="-122"/>
              </a:rPr>
              <a:t>but generally </a:t>
            </a:r>
            <a:r>
              <a:rPr lang="en-US" altLang="zh-CN" sz="1600" dirty="0">
                <a:solidFill>
                  <a:srgbClr val="C00000"/>
                </a:solidFill>
                <a:latin typeface="微软雅黑" panose="020B0503020204020204" pitchFamily="34" charset="-122"/>
                <a:ea typeface="微软雅黑" panose="020B0503020204020204" pitchFamily="34" charset="-122"/>
              </a:rPr>
              <a:t>ignore the spatial distribution</a:t>
            </a:r>
            <a:r>
              <a:rPr lang="en-US" altLang="zh-CN" sz="1600" dirty="0">
                <a:latin typeface="微软雅黑" panose="020B0503020204020204" pitchFamily="34" charset="-122"/>
                <a:ea typeface="微软雅黑" panose="020B0503020204020204" pitchFamily="34" charset="-122"/>
              </a:rPr>
              <a:t>, which causes the so-called </a:t>
            </a:r>
            <a:r>
              <a:rPr lang="en-US" altLang="zh-CN" sz="1600" b="1" dirty="0">
                <a:solidFill>
                  <a:srgbClr val="C00000"/>
                </a:solidFill>
                <a:latin typeface="微软雅黑" panose="020B0503020204020204" pitchFamily="34" charset="-122"/>
                <a:ea typeface="微软雅黑" panose="020B0503020204020204" pitchFamily="34" charset="-122"/>
              </a:rPr>
              <a:t>“Semantic Gap”. </a:t>
            </a:r>
            <a:r>
              <a:rPr lang="en-US" altLang="zh-CN" sz="1600" dirty="0">
                <a:solidFill>
                  <a:schemeClr val="tx1">
                    <a:lumMod val="50000"/>
                    <a:lumOff val="50000"/>
                  </a:schemeClr>
                </a:solidFill>
                <a:latin typeface="Perpetua" panose="02020502060401020303" pitchFamily="18" charset="0"/>
                <a:ea typeface="微软雅黑" panose="020B0503020204020204" pitchFamily="34" charset="-122"/>
              </a:rPr>
              <a:t>(Zhang et al. 2017, Zhang and Du 2015). </a:t>
            </a:r>
          </a:p>
          <a:p>
            <a:pPr marL="742950" lvl="1" indent="-285750">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same kind of objects might have differences in spectral and textural characteristics.</a:t>
            </a:r>
          </a:p>
          <a:p>
            <a:pPr marL="742950" lvl="1" indent="-285750">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scenes of the same category might contain different objects.</a:t>
            </a:r>
          </a:p>
          <a:p>
            <a:pPr marL="742950" lvl="1" indent="-285750">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different spatial distribution of same objects may also result in different scenes.</a:t>
            </a:r>
            <a:endParaRPr lang="zh-CN" altLang="en-US" sz="14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6"/>
          <a:stretch>
            <a:fillRect/>
          </a:stretch>
        </p:blipFill>
        <p:spPr>
          <a:xfrm>
            <a:off x="5131786" y="4891581"/>
            <a:ext cx="1690840" cy="1554359"/>
          </a:xfrm>
          <a:prstGeom prst="rect">
            <a:avLst/>
          </a:prstGeom>
          <a:ln>
            <a:solidFill>
              <a:schemeClr val="tx1"/>
            </a:solidFill>
          </a:ln>
        </p:spPr>
      </p:pic>
      <p:pic>
        <p:nvPicPr>
          <p:cNvPr id="17" name="图片 16"/>
          <p:cNvPicPr>
            <a:picLocks noChangeAspect="1"/>
          </p:cNvPicPr>
          <p:nvPr/>
        </p:nvPicPr>
        <p:blipFill>
          <a:blip r:embed="rId7"/>
          <a:stretch>
            <a:fillRect/>
          </a:stretch>
        </p:blipFill>
        <p:spPr>
          <a:xfrm>
            <a:off x="7258462" y="4884842"/>
            <a:ext cx="1274315" cy="1561098"/>
          </a:xfrm>
          <a:prstGeom prst="rect">
            <a:avLst/>
          </a:prstGeom>
          <a:ln>
            <a:solidFill>
              <a:schemeClr val="tx1"/>
            </a:solidFill>
          </a:ln>
        </p:spPr>
      </p:pic>
      <p:sp>
        <p:nvSpPr>
          <p:cNvPr id="18" name="矩形 17"/>
          <p:cNvSpPr/>
          <p:nvPr/>
        </p:nvSpPr>
        <p:spPr>
          <a:xfrm>
            <a:off x="5465073" y="6445940"/>
            <a:ext cx="2897588" cy="307777"/>
          </a:xfrm>
          <a:prstGeom prst="rect">
            <a:avLst/>
          </a:prstGeom>
        </p:spPr>
        <p:txBody>
          <a:bodyPr wrap="none">
            <a:spAutoFit/>
          </a:bodyPr>
          <a:lstStyle/>
          <a:p>
            <a:r>
              <a:rPr lang="en-US" altLang="zh-CN" sz="1400" dirty="0">
                <a:latin typeface="Cambria" panose="02040503050406030204" pitchFamily="18" charset="0"/>
                <a:ea typeface="Cambria" panose="02040503050406030204" pitchFamily="18" charset="0"/>
              </a:rPr>
              <a:t>Residential land? Educational land?</a:t>
            </a:r>
            <a:endParaRPr lang="zh-CN" altLang="en-US" sz="1400" dirty="0">
              <a:latin typeface="Cambria" panose="02040503050406030204" pitchFamily="18" charset="0"/>
              <a:ea typeface="微软雅黑" panose="020B0503020204020204" pitchFamily="34" charset="-122"/>
            </a:endParaRPr>
          </a:p>
        </p:txBody>
      </p:sp>
    </p:spTree>
    <p:extLst>
      <p:ext uri="{BB962C8B-B14F-4D97-AF65-F5344CB8AC3E}">
        <p14:creationId xmlns:p14="http://schemas.microsoft.com/office/powerpoint/2010/main" val="1064623319"/>
      </p:ext>
    </p:extLst>
  </p:cSld>
  <p:clrMapOvr>
    <a:masterClrMapping/>
  </p:clrMapOvr>
  <mc:AlternateContent xmlns:mc="http://schemas.openxmlformats.org/markup-compatibility/2006" xmlns:p14="http://schemas.microsoft.com/office/powerpoint/2010/main">
    <mc:Choice Requires="p14">
      <p:transition spd="slow" p14:dur="2000" advTm="185"/>
    </mc:Choice>
    <mc:Fallback xmlns="">
      <p:transition spd="slow" advTm="18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1.1. Introduction</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427598" y="1606583"/>
            <a:ext cx="8139504" cy="3080843"/>
          </a:xfrm>
          <a:prstGeom prst="rect">
            <a:avLst/>
          </a:prstGeom>
        </p:spPr>
        <p:txBody>
          <a:bodyPr wrap="square">
            <a:spAutoFit/>
          </a:bodyPr>
          <a:lstStyle/>
          <a:p>
            <a:pPr marL="285750" indent="-285750">
              <a:lnSpc>
                <a:spcPct val="130000"/>
              </a:lnSpc>
              <a:spcAft>
                <a:spcPts val="600"/>
              </a:spcAft>
              <a:buFont typeface="Arial" panose="020B0604020202020204" pitchFamily="34" charset="0"/>
              <a:buChar char="•"/>
            </a:pPr>
            <a:r>
              <a:rPr lang="en-US" altLang="zh-CN" sz="1600" b="1" dirty="0">
                <a:solidFill>
                  <a:srgbClr val="C00000"/>
                </a:solidFill>
                <a:latin typeface="微软雅黑" panose="020B0503020204020204" pitchFamily="34" charset="-122"/>
                <a:ea typeface="微软雅黑" panose="020B0503020204020204" pitchFamily="34" charset="-122"/>
              </a:rPr>
              <a:t>Scene Classification</a:t>
            </a:r>
          </a:p>
          <a:p>
            <a:pPr marL="742950" lvl="1" indent="-285750">
              <a:lnSpc>
                <a:spcPct val="130000"/>
              </a:lnSpc>
              <a:spcAft>
                <a:spcPts val="600"/>
              </a:spcAft>
              <a:buFont typeface="Arial" panose="020B0604020202020204" pitchFamily="34" charset="0"/>
              <a:buChar char="•"/>
            </a:pPr>
            <a:r>
              <a:rPr lang="en-US" altLang="zh-CN" sz="1400" b="1" dirty="0">
                <a:solidFill>
                  <a:srgbClr val="C00000"/>
                </a:solidFill>
                <a:latin typeface="微软雅黑" panose="020B0503020204020204" pitchFamily="34" charset="-122"/>
                <a:ea typeface="微软雅黑" panose="020B0503020204020204" pitchFamily="34" charset="-122"/>
              </a:rPr>
              <a:t>mid-level features: </a:t>
            </a:r>
            <a:r>
              <a:rPr lang="en-US" altLang="zh-CN" sz="1400" dirty="0">
                <a:latin typeface="微软雅黑" panose="020B0503020204020204" pitchFamily="34" charset="-122"/>
                <a:ea typeface="微软雅黑" panose="020B0503020204020204" pitchFamily="34" charset="-122"/>
              </a:rPr>
              <a:t>bag-of-visual-words (BOVW) </a:t>
            </a:r>
            <a:r>
              <a:rPr lang="en-US" altLang="zh-CN" sz="1400" dirty="0">
                <a:solidFill>
                  <a:schemeClr val="tx1">
                    <a:lumMod val="50000"/>
                    <a:lumOff val="50000"/>
                  </a:schemeClr>
                </a:solidFill>
                <a:latin typeface="Perpetua" panose="02020502060401020303" pitchFamily="18" charset="0"/>
                <a:ea typeface="微软雅黑" panose="020B0503020204020204" pitchFamily="34" charset="-122"/>
              </a:rPr>
              <a:t>(Zhao et al. 2014). </a:t>
            </a:r>
          </a:p>
          <a:p>
            <a:pPr marL="742950" lvl="1" indent="-285750">
              <a:lnSpc>
                <a:spcPct val="130000"/>
              </a:lnSpc>
              <a:spcAft>
                <a:spcPts val="600"/>
              </a:spcAft>
              <a:buFont typeface="Arial" panose="020B0604020202020204" pitchFamily="34" charset="0"/>
              <a:buChar char="•"/>
            </a:pPr>
            <a:r>
              <a:rPr lang="en-US" altLang="zh-CN" sz="1400" b="1" dirty="0">
                <a:solidFill>
                  <a:srgbClr val="C00000"/>
                </a:solidFill>
                <a:latin typeface="微软雅黑" panose="020B0503020204020204" pitchFamily="34" charset="-122"/>
                <a:ea typeface="微软雅黑" panose="020B0503020204020204" pitchFamily="34" charset="-122"/>
              </a:rPr>
              <a:t>mine latent topics:</a:t>
            </a:r>
            <a:r>
              <a:rPr lang="en-US" altLang="zh-CN" sz="1400" dirty="0">
                <a:latin typeface="微软雅黑" panose="020B0503020204020204" pitchFamily="34" charset="-122"/>
                <a:ea typeface="微软雅黑" panose="020B0503020204020204" pitchFamily="34" charset="-122"/>
              </a:rPr>
              <a:t> probabilistic topic models (PTMs), such as Probabilistic Latent Semantic Analysis (PLSA) and Latent </a:t>
            </a:r>
            <a:r>
              <a:rPr lang="en-US" altLang="zh-CN" sz="1400" dirty="0" err="1">
                <a:latin typeface="微软雅黑" panose="020B0503020204020204" pitchFamily="34" charset="-122"/>
                <a:ea typeface="微软雅黑" panose="020B0503020204020204" pitchFamily="34" charset="-122"/>
              </a:rPr>
              <a:t>Dirichlet</a:t>
            </a:r>
            <a:r>
              <a:rPr lang="en-US" altLang="zh-CN" sz="1400" dirty="0">
                <a:latin typeface="微软雅黑" panose="020B0503020204020204" pitchFamily="34" charset="-122"/>
                <a:ea typeface="微软雅黑" panose="020B0503020204020204" pitchFamily="34" charset="-122"/>
              </a:rPr>
              <a:t> Allocation (LDA)</a:t>
            </a:r>
            <a:r>
              <a:rPr lang="en-US" altLang="zh-CN" sz="1400" dirty="0">
                <a:solidFill>
                  <a:schemeClr val="tx1">
                    <a:lumMod val="50000"/>
                    <a:lumOff val="50000"/>
                  </a:schemeClr>
                </a:solidFill>
                <a:latin typeface="Perpetua" panose="02020502060401020303" pitchFamily="18" charset="0"/>
                <a:ea typeface="微软雅黑" panose="020B0503020204020204" pitchFamily="34" charset="-122"/>
              </a:rPr>
              <a:t>(Cheng et al. 2013, Zhao et al. 2013). </a:t>
            </a:r>
          </a:p>
          <a:p>
            <a:pPr marL="742950" lvl="1" indent="-285750">
              <a:lnSpc>
                <a:spcPct val="130000"/>
              </a:lnSpc>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can only represent the physical properties of ground objects </a:t>
            </a:r>
            <a:r>
              <a:rPr lang="en-US" altLang="zh-CN" sz="1400" dirty="0">
                <a:solidFill>
                  <a:schemeClr val="tx1">
                    <a:lumMod val="50000"/>
                    <a:lumOff val="50000"/>
                  </a:schemeClr>
                </a:solidFill>
                <a:latin typeface="Perpetua" panose="02020502060401020303" pitchFamily="18" charset="0"/>
                <a:ea typeface="微软雅黑" panose="020B0503020204020204" pitchFamily="34" charset="-122"/>
              </a:rPr>
              <a:t>(Liu et al. 2017).</a:t>
            </a:r>
          </a:p>
          <a:p>
            <a:pPr marL="285750" indent="-285750">
              <a:lnSpc>
                <a:spcPct val="130000"/>
              </a:lnSpc>
              <a:spcAft>
                <a:spcPts val="600"/>
              </a:spcAft>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For built-up scenes that are similar in morphology and structure seen from HSR images, it is often </a:t>
            </a:r>
            <a:r>
              <a:rPr lang="en-US" altLang="zh-CN" sz="1600" b="1" dirty="0">
                <a:solidFill>
                  <a:srgbClr val="C00000"/>
                </a:solidFill>
                <a:latin typeface="微软雅黑" panose="020B0503020204020204" pitchFamily="34" charset="-122"/>
                <a:ea typeface="微软雅黑" panose="020B0503020204020204" pitchFamily="34" charset="-122"/>
              </a:rPr>
              <a:t>hard to distinguish</a:t>
            </a:r>
            <a:r>
              <a:rPr lang="en-US" altLang="zh-CN" sz="1600" dirty="0">
                <a:latin typeface="微软雅黑" panose="020B0503020204020204" pitchFamily="34" charset="-122"/>
                <a:ea typeface="微软雅黑" panose="020B0503020204020204" pitchFamily="34" charset="-122"/>
              </a:rPr>
              <a:t> them based on </a:t>
            </a:r>
            <a:r>
              <a:rPr lang="en-US" altLang="zh-CN" sz="1600" b="1" dirty="0">
                <a:solidFill>
                  <a:srgbClr val="C00000"/>
                </a:solidFill>
                <a:latin typeface="微软雅黑" panose="020B0503020204020204" pitchFamily="34" charset="-122"/>
                <a:ea typeface="微软雅黑" panose="020B0503020204020204" pitchFamily="34" charset="-122"/>
              </a:rPr>
              <a:t>only visual features </a:t>
            </a:r>
            <a:r>
              <a:rPr lang="en-US" altLang="zh-CN" sz="1600" dirty="0">
                <a:latin typeface="微软雅黑" panose="020B0503020204020204" pitchFamily="34" charset="-122"/>
                <a:ea typeface="微软雅黑" panose="020B0503020204020204" pitchFamily="34" charset="-122"/>
              </a:rPr>
              <a:t>of the HSR images.</a:t>
            </a:r>
            <a:endParaRPr lang="zh-CN" altLang="en-US"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5110672" y="4845247"/>
            <a:ext cx="1199972" cy="1726046"/>
          </a:xfrm>
          <a:prstGeom prst="rect">
            <a:avLst/>
          </a:prstGeom>
          <a:ln>
            <a:solidFill>
              <a:srgbClr val="002060"/>
            </a:solidFill>
          </a:ln>
        </p:spPr>
      </p:pic>
      <p:pic>
        <p:nvPicPr>
          <p:cNvPr id="10" name="图片 9"/>
          <p:cNvPicPr>
            <a:picLocks noChangeAspect="1"/>
          </p:cNvPicPr>
          <p:nvPr/>
        </p:nvPicPr>
        <p:blipFill>
          <a:blip r:embed="rId5"/>
          <a:stretch>
            <a:fillRect/>
          </a:stretch>
        </p:blipFill>
        <p:spPr>
          <a:xfrm>
            <a:off x="6417127" y="4847204"/>
            <a:ext cx="1283527" cy="1723711"/>
          </a:xfrm>
          <a:prstGeom prst="rect">
            <a:avLst/>
          </a:prstGeom>
          <a:ln>
            <a:solidFill>
              <a:srgbClr val="002060"/>
            </a:solidFill>
          </a:ln>
        </p:spPr>
      </p:pic>
      <p:pic>
        <p:nvPicPr>
          <p:cNvPr id="12" name="图片 11"/>
          <p:cNvPicPr>
            <a:picLocks noChangeAspect="1"/>
          </p:cNvPicPr>
          <p:nvPr/>
        </p:nvPicPr>
        <p:blipFill>
          <a:blip r:embed="rId6"/>
          <a:stretch>
            <a:fillRect/>
          </a:stretch>
        </p:blipFill>
        <p:spPr>
          <a:xfrm>
            <a:off x="7807135" y="4845247"/>
            <a:ext cx="1241971" cy="1726047"/>
          </a:xfrm>
          <a:prstGeom prst="rect">
            <a:avLst/>
          </a:prstGeom>
          <a:ln>
            <a:solidFill>
              <a:srgbClr val="002060"/>
            </a:solidFill>
          </a:ln>
        </p:spPr>
      </p:pic>
      <p:pic>
        <p:nvPicPr>
          <p:cNvPr id="15" name="图片 14"/>
          <p:cNvPicPr>
            <a:picLocks noChangeAspect="1"/>
          </p:cNvPicPr>
          <p:nvPr/>
        </p:nvPicPr>
        <p:blipFill>
          <a:blip r:embed="rId7"/>
          <a:stretch>
            <a:fillRect/>
          </a:stretch>
        </p:blipFill>
        <p:spPr>
          <a:xfrm>
            <a:off x="103203" y="4833866"/>
            <a:ext cx="2213551" cy="1725667"/>
          </a:xfrm>
          <a:prstGeom prst="rect">
            <a:avLst/>
          </a:prstGeom>
        </p:spPr>
      </p:pic>
      <p:pic>
        <p:nvPicPr>
          <p:cNvPr id="16" name="图片 15"/>
          <p:cNvPicPr>
            <a:picLocks noChangeAspect="1"/>
          </p:cNvPicPr>
          <p:nvPr/>
        </p:nvPicPr>
        <p:blipFill>
          <a:blip r:embed="rId8"/>
          <a:stretch>
            <a:fillRect/>
          </a:stretch>
        </p:blipFill>
        <p:spPr>
          <a:xfrm>
            <a:off x="2423237" y="4845247"/>
            <a:ext cx="2580952" cy="1714286"/>
          </a:xfrm>
          <a:prstGeom prst="rect">
            <a:avLst/>
          </a:prstGeom>
        </p:spPr>
      </p:pic>
      <p:sp>
        <p:nvSpPr>
          <p:cNvPr id="18" name="矩形 17"/>
          <p:cNvSpPr/>
          <p:nvPr/>
        </p:nvSpPr>
        <p:spPr>
          <a:xfrm>
            <a:off x="128603" y="4842977"/>
            <a:ext cx="743145" cy="2792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rPr>
              <a:t>target</a:t>
            </a:r>
            <a:endParaRPr lang="zh-CN" altLang="en-US" sz="1000" b="1" dirty="0">
              <a:solidFill>
                <a:schemeClr val="tx1"/>
              </a:solidFill>
            </a:endParaRPr>
          </a:p>
        </p:txBody>
      </p:sp>
      <p:sp>
        <p:nvSpPr>
          <p:cNvPr id="13" name="文本框 12"/>
          <p:cNvSpPr txBox="1"/>
          <p:nvPr/>
        </p:nvSpPr>
        <p:spPr>
          <a:xfrm>
            <a:off x="5256946" y="6550223"/>
            <a:ext cx="990977" cy="307777"/>
          </a:xfrm>
          <a:prstGeom prst="rect">
            <a:avLst/>
          </a:prstGeom>
          <a:noFill/>
        </p:spPr>
        <p:txBody>
          <a:bodyPr wrap="none" rtlCol="0">
            <a:spAutoFit/>
          </a:bodyPr>
          <a:lstStyle/>
          <a:p>
            <a:r>
              <a:rPr lang="en-US" altLang="zh-CN" sz="1400" dirty="0">
                <a:latin typeface="Perpetua" panose="02020502060401020303" pitchFamily="18" charset="0"/>
              </a:rPr>
              <a:t>Commercial</a:t>
            </a:r>
            <a:endParaRPr lang="zh-CN" altLang="en-US" sz="1400" dirty="0">
              <a:latin typeface="Perpetua" panose="02020502060401020303" pitchFamily="18" charset="0"/>
            </a:endParaRPr>
          </a:p>
        </p:txBody>
      </p:sp>
      <p:sp>
        <p:nvSpPr>
          <p:cNvPr id="19" name="文本框 18"/>
          <p:cNvSpPr txBox="1"/>
          <p:nvPr/>
        </p:nvSpPr>
        <p:spPr>
          <a:xfrm>
            <a:off x="6639645" y="6550222"/>
            <a:ext cx="901209" cy="307777"/>
          </a:xfrm>
          <a:prstGeom prst="rect">
            <a:avLst/>
          </a:prstGeom>
          <a:noFill/>
        </p:spPr>
        <p:txBody>
          <a:bodyPr wrap="none" rtlCol="0">
            <a:spAutoFit/>
          </a:bodyPr>
          <a:lstStyle/>
          <a:p>
            <a:r>
              <a:rPr lang="en-US" altLang="zh-CN" sz="1400" dirty="0">
                <a:latin typeface="Perpetua" panose="02020502060401020303" pitchFamily="18" charset="0"/>
              </a:rPr>
              <a:t>Residential</a:t>
            </a:r>
            <a:endParaRPr lang="zh-CN" altLang="en-US" sz="1400" dirty="0">
              <a:latin typeface="Perpetua" panose="02020502060401020303" pitchFamily="18" charset="0"/>
            </a:endParaRPr>
          </a:p>
        </p:txBody>
      </p:sp>
      <p:sp>
        <p:nvSpPr>
          <p:cNvPr id="20" name="文本框 19"/>
          <p:cNvSpPr txBox="1"/>
          <p:nvPr/>
        </p:nvSpPr>
        <p:spPr>
          <a:xfrm>
            <a:off x="8029767" y="6532970"/>
            <a:ext cx="802207" cy="307777"/>
          </a:xfrm>
          <a:prstGeom prst="rect">
            <a:avLst/>
          </a:prstGeom>
          <a:noFill/>
        </p:spPr>
        <p:txBody>
          <a:bodyPr wrap="none" rtlCol="0">
            <a:spAutoFit/>
          </a:bodyPr>
          <a:lstStyle/>
          <a:p>
            <a:r>
              <a:rPr lang="en-US" altLang="zh-CN" sz="1400" dirty="0">
                <a:latin typeface="Perpetua" panose="02020502060401020303" pitchFamily="18" charset="0"/>
              </a:rPr>
              <a:t>Industrial</a:t>
            </a:r>
            <a:endParaRPr lang="zh-CN" altLang="en-US" sz="1400" dirty="0">
              <a:latin typeface="Perpetua" panose="02020502060401020303" pitchFamily="18" charset="0"/>
            </a:endParaRPr>
          </a:p>
        </p:txBody>
      </p:sp>
      <p:sp>
        <p:nvSpPr>
          <p:cNvPr id="22"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23"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921248899"/>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1.1. Introduction</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427598" y="1615744"/>
            <a:ext cx="6231994" cy="2680734"/>
          </a:xfrm>
          <a:prstGeom prst="rect">
            <a:avLst/>
          </a:prstGeom>
        </p:spPr>
        <p:txBody>
          <a:bodyPr wrap="square">
            <a:spAutoFit/>
          </a:bodyPr>
          <a:lstStyle/>
          <a:p>
            <a:pPr marL="285750" indent="-285750">
              <a:lnSpc>
                <a:spcPct val="130000"/>
              </a:lnSpc>
              <a:spcAft>
                <a:spcPts val="600"/>
              </a:spcAft>
              <a:buFont typeface="Arial" panose="020B0604020202020204" pitchFamily="34" charset="0"/>
              <a:buChar char="•"/>
            </a:pPr>
            <a:r>
              <a:rPr lang="en-US" altLang="zh-CN" sz="1600" b="1" dirty="0">
                <a:solidFill>
                  <a:srgbClr val="C00000"/>
                </a:solidFill>
                <a:latin typeface="微软雅黑" panose="020B0503020204020204" pitchFamily="34" charset="-122"/>
                <a:ea typeface="微软雅黑" panose="020B0503020204020204" pitchFamily="34" charset="-122"/>
              </a:rPr>
              <a:t>Social media big data</a:t>
            </a:r>
          </a:p>
          <a:p>
            <a:pPr marL="742950" lvl="1" indent="-285750">
              <a:lnSpc>
                <a:spcPct val="130000"/>
              </a:lnSpc>
              <a:spcAft>
                <a:spcPts val="600"/>
              </a:spcAft>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massive and disordered</a:t>
            </a:r>
          </a:p>
          <a:p>
            <a:pPr marL="742950" lvl="1" indent="-285750">
              <a:lnSpc>
                <a:spcPct val="130000"/>
              </a:lnSpc>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and can </a:t>
            </a:r>
            <a:r>
              <a:rPr lang="en-US" altLang="zh-CN" sz="1400" b="1" dirty="0">
                <a:latin typeface="微软雅黑" panose="020B0503020204020204" pitchFamily="34" charset="-122"/>
                <a:ea typeface="微软雅黑" panose="020B0503020204020204" pitchFamily="34" charset="-122"/>
              </a:rPr>
              <a:t>only</a:t>
            </a:r>
            <a:r>
              <a:rPr lang="en-US" altLang="zh-CN" sz="1400" dirty="0">
                <a:latin typeface="微软雅黑" panose="020B0503020204020204" pitchFamily="34" charset="-122"/>
                <a:ea typeface="微软雅黑" panose="020B0503020204020204" pitchFamily="34" charset="-122"/>
              </a:rPr>
              <a:t> represent the activity characteristics of </a:t>
            </a:r>
            <a:r>
              <a:rPr lang="en-US" altLang="zh-CN" sz="1400" b="1" dirty="0">
                <a:latin typeface="微软雅黑" panose="020B0503020204020204" pitchFamily="34" charset="-122"/>
                <a:ea typeface="微软雅黑" panose="020B0503020204020204" pitchFamily="34" charset="-122"/>
              </a:rPr>
              <a:t>a certain group of people </a:t>
            </a:r>
            <a:r>
              <a:rPr lang="en-US" altLang="zh-CN" sz="1400" dirty="0">
                <a:latin typeface="微软雅黑" panose="020B0503020204020204" pitchFamily="34" charset="-122"/>
                <a:ea typeface="微软雅黑" panose="020B0503020204020204" pitchFamily="34" charset="-122"/>
              </a:rPr>
              <a:t>but rather all</a:t>
            </a:r>
            <a:r>
              <a:rPr lang="en-US" altLang="zh-CN" sz="1400" dirty="0">
                <a:solidFill>
                  <a:schemeClr val="tx1">
                    <a:lumMod val="50000"/>
                    <a:lumOff val="50000"/>
                  </a:schemeClr>
                </a:solidFill>
                <a:latin typeface="Perpetua" panose="02020502060401020303" pitchFamily="18" charset="0"/>
                <a:ea typeface="微软雅黑" panose="020B0503020204020204" pitchFamily="34" charset="-122"/>
              </a:rPr>
              <a:t>(Li et al. 2015)</a:t>
            </a:r>
          </a:p>
          <a:p>
            <a:pPr marL="742950" lvl="1" indent="-285750">
              <a:lnSpc>
                <a:spcPct val="130000"/>
              </a:lnSpc>
              <a:spcAft>
                <a:spcPts val="600"/>
              </a:spcAft>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difficult to transfer </a:t>
            </a:r>
            <a:r>
              <a:rPr lang="en-US" altLang="zh-CN" sz="1400" dirty="0">
                <a:latin typeface="微软雅黑" panose="020B0503020204020204" pitchFamily="34" charset="-122"/>
                <a:ea typeface="微软雅黑" panose="020B0503020204020204" pitchFamily="34" charset="-122"/>
              </a:rPr>
              <a:t>to other places</a:t>
            </a:r>
          </a:p>
          <a:p>
            <a:pPr marL="742950" lvl="1" indent="-285750">
              <a:lnSpc>
                <a:spcPct val="130000"/>
              </a:lnSpc>
              <a:spcAft>
                <a:spcPts val="600"/>
              </a:spcAft>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different time periods</a:t>
            </a:r>
            <a:r>
              <a:rPr lang="en-US" altLang="zh-CN" sz="1400" dirty="0">
                <a:latin typeface="微软雅黑" panose="020B0503020204020204" pitchFamily="34" charset="-122"/>
                <a:ea typeface="微软雅黑" panose="020B0503020204020204" pitchFamily="34" charset="-122"/>
              </a:rPr>
              <a:t> as well as </a:t>
            </a:r>
            <a:r>
              <a:rPr lang="en-US" altLang="zh-CN" sz="1400" b="1" dirty="0">
                <a:latin typeface="微软雅黑" panose="020B0503020204020204" pitchFamily="34" charset="-122"/>
                <a:ea typeface="微软雅黑" panose="020B0503020204020204" pitchFamily="34" charset="-122"/>
              </a:rPr>
              <a:t>special events </a:t>
            </a:r>
            <a:r>
              <a:rPr lang="en-US" altLang="zh-CN" sz="1400" dirty="0">
                <a:latin typeface="微软雅黑" panose="020B0503020204020204" pitchFamily="34" charset="-122"/>
                <a:ea typeface="微软雅黑" panose="020B0503020204020204" pitchFamily="34" charset="-122"/>
              </a:rPr>
              <a:t>also have a great impact on the </a:t>
            </a:r>
            <a:r>
              <a:rPr lang="en-US" altLang="zh-CN" sz="1400" dirty="0" err="1">
                <a:latin typeface="微软雅黑" panose="020B0503020204020204" pitchFamily="34" charset="-122"/>
                <a:ea typeface="微软雅黑" panose="020B0503020204020204" pitchFamily="34" charset="-122"/>
              </a:rPr>
              <a:t>spatio</a:t>
            </a:r>
            <a:r>
              <a:rPr lang="en-US" altLang="zh-CN" sz="1400" dirty="0">
                <a:latin typeface="微软雅黑" panose="020B0503020204020204" pitchFamily="34" charset="-122"/>
                <a:ea typeface="微软雅黑" panose="020B0503020204020204" pitchFamily="34" charset="-122"/>
              </a:rPr>
              <a:t>-temporal patterns of human activities </a:t>
            </a:r>
            <a:r>
              <a:rPr lang="en-US" altLang="zh-CN" sz="1400" dirty="0">
                <a:solidFill>
                  <a:schemeClr val="tx1">
                    <a:lumMod val="50000"/>
                    <a:lumOff val="50000"/>
                  </a:schemeClr>
                </a:solidFill>
                <a:latin typeface="Perpetua" panose="02020502060401020303" pitchFamily="18" charset="0"/>
                <a:ea typeface="微软雅黑" panose="020B0503020204020204" pitchFamily="34" charset="-122"/>
              </a:rPr>
              <a:t>(Liu et al. 2015).</a:t>
            </a:r>
          </a:p>
        </p:txBody>
      </p:sp>
      <p:pic>
        <p:nvPicPr>
          <p:cNvPr id="13" name="图片 12"/>
          <p:cNvPicPr>
            <a:picLocks noChangeAspect="1"/>
          </p:cNvPicPr>
          <p:nvPr/>
        </p:nvPicPr>
        <p:blipFill>
          <a:blip r:embed="rId4"/>
          <a:stretch>
            <a:fillRect/>
          </a:stretch>
        </p:blipFill>
        <p:spPr>
          <a:xfrm>
            <a:off x="6642340" y="1956696"/>
            <a:ext cx="2354975" cy="2101449"/>
          </a:xfrm>
          <a:prstGeom prst="rect">
            <a:avLst/>
          </a:prstGeom>
          <a:ln>
            <a:solidFill>
              <a:srgbClr val="002060"/>
            </a:solidFill>
          </a:ln>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06" y="4455299"/>
            <a:ext cx="2972992" cy="2102269"/>
          </a:xfrm>
          <a:prstGeom prst="rect">
            <a:avLst/>
          </a:prstGeom>
          <a:ln>
            <a:solidFill>
              <a:srgbClr val="002060"/>
            </a:solidFill>
          </a:ln>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19281" y="4455298"/>
            <a:ext cx="3117157" cy="2102269"/>
          </a:xfrm>
          <a:prstGeom prst="rect">
            <a:avLst/>
          </a:prstGeom>
          <a:ln>
            <a:solidFill>
              <a:srgbClr val="002060"/>
            </a:solidFill>
          </a:ln>
        </p:spPr>
      </p:pic>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4520" y="4455298"/>
            <a:ext cx="2471931" cy="2102269"/>
          </a:xfrm>
          <a:prstGeom prst="rect">
            <a:avLst/>
          </a:prstGeom>
          <a:ln>
            <a:solidFill>
              <a:srgbClr val="002060"/>
            </a:solidFill>
          </a:ln>
        </p:spPr>
      </p:pic>
      <p:sp>
        <p:nvSpPr>
          <p:cNvPr id="19" name="文本框 18"/>
          <p:cNvSpPr txBox="1"/>
          <p:nvPr/>
        </p:nvSpPr>
        <p:spPr>
          <a:xfrm>
            <a:off x="303349" y="6533435"/>
            <a:ext cx="2473947" cy="276999"/>
          </a:xfrm>
          <a:prstGeom prst="rect">
            <a:avLst/>
          </a:prstGeom>
          <a:noFill/>
        </p:spPr>
        <p:txBody>
          <a:bodyPr wrap="square" rtlCol="0">
            <a:spAutoFit/>
          </a:bodyPr>
          <a:lstStyle/>
          <a:p>
            <a:pPr algn="ctr"/>
            <a:r>
              <a:rPr lang="en-US" altLang="zh-CN" sz="1200" dirty="0">
                <a:latin typeface="Perpetua" panose="02020502060401020303" pitchFamily="18" charset="0"/>
                <a:ea typeface="Adobe Gothic Std B" panose="020B0800000000000000" pitchFamily="34" charset="-128"/>
                <a:cs typeface="Times New Roman" panose="02020603050405020304" pitchFamily="18" charset="0"/>
              </a:rPr>
              <a:t>Housing price distribution</a:t>
            </a:r>
            <a:endParaRPr lang="zh-CN" altLang="en-US" sz="1200" dirty="0">
              <a:latin typeface="Perpetua" panose="02020502060401020303" pitchFamily="18" charset="0"/>
              <a:ea typeface="楷体" panose="02010609060101010101" pitchFamily="49" charset="-122"/>
              <a:cs typeface="Times New Roman" panose="02020603050405020304" pitchFamily="18" charset="0"/>
            </a:endParaRPr>
          </a:p>
        </p:txBody>
      </p:sp>
      <p:sp>
        <p:nvSpPr>
          <p:cNvPr id="20" name="文本框 19"/>
          <p:cNvSpPr txBox="1"/>
          <p:nvPr/>
        </p:nvSpPr>
        <p:spPr>
          <a:xfrm>
            <a:off x="3540885" y="6533435"/>
            <a:ext cx="2473947" cy="276999"/>
          </a:xfrm>
          <a:prstGeom prst="rect">
            <a:avLst/>
          </a:prstGeom>
          <a:noFill/>
        </p:spPr>
        <p:txBody>
          <a:bodyPr wrap="square" rtlCol="0">
            <a:spAutoFit/>
          </a:bodyPr>
          <a:lstStyle/>
          <a:p>
            <a:pPr algn="ctr"/>
            <a:r>
              <a:rPr lang="en-US" altLang="zh-CN" sz="1200" dirty="0">
                <a:latin typeface="Perpetua" panose="02020502060401020303" pitchFamily="18" charset="0"/>
                <a:ea typeface="Adobe Gothic Std B" panose="020B0800000000000000" pitchFamily="34" charset="-128"/>
                <a:cs typeface="Times New Roman" panose="02020603050405020304" pitchFamily="18" charset="0"/>
              </a:rPr>
              <a:t>Points-of-Interest</a:t>
            </a:r>
            <a:endParaRPr lang="zh-CN" altLang="en-US" sz="1200" dirty="0">
              <a:latin typeface="Perpetua" panose="02020502060401020303" pitchFamily="18" charset="0"/>
              <a:ea typeface="楷体" panose="02010609060101010101" pitchFamily="49" charset="-122"/>
              <a:cs typeface="Times New Roman" panose="02020603050405020304" pitchFamily="18" charset="0"/>
            </a:endParaRPr>
          </a:p>
        </p:txBody>
      </p:sp>
      <p:sp>
        <p:nvSpPr>
          <p:cNvPr id="21" name="文本框 20"/>
          <p:cNvSpPr txBox="1"/>
          <p:nvPr/>
        </p:nvSpPr>
        <p:spPr>
          <a:xfrm>
            <a:off x="6336438" y="6533169"/>
            <a:ext cx="2721298" cy="276999"/>
          </a:xfrm>
          <a:prstGeom prst="rect">
            <a:avLst/>
          </a:prstGeom>
          <a:noFill/>
        </p:spPr>
        <p:txBody>
          <a:bodyPr wrap="square" rtlCol="0">
            <a:spAutoFit/>
          </a:bodyPr>
          <a:lstStyle/>
          <a:p>
            <a:pPr algn="ctr"/>
            <a:r>
              <a:rPr lang="en-US" altLang="zh-CN" sz="1200" dirty="0">
                <a:latin typeface="Perpetua" panose="02020502060401020303" pitchFamily="18" charset="0"/>
                <a:ea typeface="Adobe Gothic Std B" panose="020B0800000000000000" pitchFamily="34" charset="-128"/>
                <a:cs typeface="Times New Roman" panose="02020603050405020304" pitchFamily="18" charset="0"/>
              </a:rPr>
              <a:t>User density from location based service</a:t>
            </a:r>
          </a:p>
        </p:txBody>
      </p:sp>
      <p:sp>
        <p:nvSpPr>
          <p:cNvPr id="22"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23"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122397483"/>
      </p:ext>
    </p:extLst>
  </p:cSld>
  <p:clrMapOvr>
    <a:masterClrMapping/>
  </p:clrMapOvr>
  <mc:AlternateContent xmlns:mc="http://schemas.openxmlformats.org/markup-compatibility/2006" xmlns:p14="http://schemas.microsoft.com/office/powerpoint/2010/main">
    <mc:Choice Requires="p14">
      <p:transition spd="slow" p14:dur="2000" advTm="42"/>
    </mc:Choice>
    <mc:Fallback xmlns="">
      <p:transition spd="slow" advTm="4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图片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60" name="组合 59"/>
          <p:cNvGrpSpPr/>
          <p:nvPr/>
        </p:nvGrpSpPr>
        <p:grpSpPr>
          <a:xfrm>
            <a:off x="98207" y="238474"/>
            <a:ext cx="449089" cy="439702"/>
            <a:chOff x="98207" y="238474"/>
            <a:chExt cx="449089" cy="439702"/>
          </a:xfrm>
        </p:grpSpPr>
        <p:sp>
          <p:nvSpPr>
            <p:cNvPr id="32" name="椭圆 31"/>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3" name="椭圆 32"/>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68" name="MH_Others_2"/>
          <p:cNvSpPr txBox="1"/>
          <p:nvPr>
            <p:custDataLst>
              <p:tags r:id="rId1"/>
            </p:custDataLst>
          </p:nvPr>
        </p:nvSpPr>
        <p:spPr>
          <a:xfrm rot="5400000">
            <a:off x="-1482969" y="3005125"/>
            <a:ext cx="4767973" cy="1015663"/>
          </a:xfrm>
          <a:prstGeom prst="rect">
            <a:avLst/>
          </a:prstGeom>
          <a:noFill/>
        </p:spPr>
        <p:txBody>
          <a:bodyPr wrap="square" lIns="0" tIns="0" rIns="0" bIns="0">
            <a:spAutoFit/>
          </a:bodyPr>
          <a:lstStyle/>
          <a:p>
            <a:pPr algn="ctr">
              <a:defRPr/>
            </a:pPr>
            <a:r>
              <a:rPr lang="en-US" altLang="zh-CN" sz="66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66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1513832" y="1399158"/>
            <a:ext cx="4517254" cy="501561"/>
            <a:chOff x="1513832" y="1399158"/>
            <a:chExt cx="4517254" cy="501561"/>
          </a:xfrm>
        </p:grpSpPr>
        <p:sp>
          <p:nvSpPr>
            <p:cNvPr id="69" name="MH_Number_1"/>
            <p:cNvSpPr/>
            <p:nvPr>
              <p:custDataLst>
                <p:tags r:id="rId8"/>
              </p:custDataLst>
            </p:nvPr>
          </p:nvSpPr>
          <p:spPr>
            <a:xfrm>
              <a:off x="1513832" y="1399158"/>
              <a:ext cx="510177" cy="501561"/>
            </a:xfrm>
            <a:prstGeom prst="ellipse">
              <a:avLst/>
            </a:prstGeom>
            <a:solidFill>
              <a:srgbClr val="014924"/>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0" name="MH_Entry_1"/>
            <p:cNvSpPr/>
            <p:nvPr>
              <p:custDataLst>
                <p:tags r:id="rId9"/>
              </p:custDataLst>
            </p:nvPr>
          </p:nvSpPr>
          <p:spPr>
            <a:xfrm>
              <a:off x="2286146" y="1409873"/>
              <a:ext cx="3744940" cy="48013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30000"/>
                </a:lnSpc>
              </a:pPr>
              <a:r>
                <a:rPr lang="en-US" altLang="zh-CN"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Deep Learning Basis</a:t>
              </a:r>
              <a:endParaRPr lang="zh-CN" altLang="en-US"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p:cNvGrpSpPr/>
          <p:nvPr/>
        </p:nvGrpSpPr>
        <p:grpSpPr>
          <a:xfrm>
            <a:off x="1513832" y="2344928"/>
            <a:ext cx="7443072" cy="910249"/>
            <a:chOff x="1513832" y="2494343"/>
            <a:chExt cx="7443072" cy="910249"/>
          </a:xfrm>
        </p:grpSpPr>
        <p:sp>
          <p:nvSpPr>
            <p:cNvPr id="72" name="MH_Entry_2"/>
            <p:cNvSpPr/>
            <p:nvPr>
              <p:custDataLst>
                <p:tags r:id="rId6"/>
              </p:custDataLst>
            </p:nvPr>
          </p:nvSpPr>
          <p:spPr>
            <a:xfrm>
              <a:off x="2286146" y="2494343"/>
              <a:ext cx="6670758" cy="91024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en-US" altLang="zh-CN"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Land Use Scene Classification by Integrating HSR and Street View Images </a:t>
              </a:r>
            </a:p>
          </p:txBody>
        </p:sp>
        <p:sp>
          <p:nvSpPr>
            <p:cNvPr id="15" name="MH_Number_1"/>
            <p:cNvSpPr/>
            <p:nvPr>
              <p:custDataLst>
                <p:tags r:id="rId7"/>
              </p:custDataLst>
            </p:nvPr>
          </p:nvSpPr>
          <p:spPr>
            <a:xfrm>
              <a:off x="1513832" y="2698687"/>
              <a:ext cx="510177" cy="501561"/>
            </a:xfrm>
            <a:prstGeom prst="ellipse">
              <a:avLst/>
            </a:prstGeom>
            <a:solidFill>
              <a:srgbClr val="014924"/>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 name="组合 2"/>
          <p:cNvGrpSpPr/>
          <p:nvPr/>
        </p:nvGrpSpPr>
        <p:grpSpPr>
          <a:xfrm>
            <a:off x="1513832" y="3699386"/>
            <a:ext cx="7547974" cy="910249"/>
            <a:chOff x="1513832" y="3801804"/>
            <a:chExt cx="7547974" cy="910249"/>
          </a:xfrm>
        </p:grpSpPr>
        <p:sp>
          <p:nvSpPr>
            <p:cNvPr id="74" name="MH_Entry_3"/>
            <p:cNvSpPr/>
            <p:nvPr>
              <p:custDataLst>
                <p:tags r:id="rId4"/>
              </p:custDataLst>
            </p:nvPr>
          </p:nvSpPr>
          <p:spPr>
            <a:xfrm>
              <a:off x="2286148" y="3801804"/>
              <a:ext cx="6775658" cy="91024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30000"/>
                </a:lnSpc>
              </a:pPr>
              <a:r>
                <a:rPr lang="en-US" altLang="zh-CN"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Local Climate Zone Automatic Classification by Using Google Earth Images and </a:t>
              </a:r>
              <a:r>
                <a:rPr lang="en-US" altLang="zh-CN" sz="2400" dirty="0" err="1">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DenseNet</a:t>
              </a:r>
              <a:endParaRPr lang="en-US" altLang="zh-CN"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MH_Number_1"/>
            <p:cNvSpPr/>
            <p:nvPr>
              <p:custDataLst>
                <p:tags r:id="rId5"/>
              </p:custDataLst>
            </p:nvPr>
          </p:nvSpPr>
          <p:spPr>
            <a:xfrm>
              <a:off x="1513832" y="4006148"/>
              <a:ext cx="510177" cy="501561"/>
            </a:xfrm>
            <a:prstGeom prst="ellipse">
              <a:avLst/>
            </a:prstGeom>
            <a:solidFill>
              <a:srgbClr val="014924"/>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smtClean="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4" name="组合 3"/>
          <p:cNvGrpSpPr/>
          <p:nvPr/>
        </p:nvGrpSpPr>
        <p:grpSpPr>
          <a:xfrm>
            <a:off x="1513832" y="5053844"/>
            <a:ext cx="7443072" cy="960263"/>
            <a:chOff x="1513832" y="5053844"/>
            <a:chExt cx="7443072" cy="960263"/>
          </a:xfrm>
        </p:grpSpPr>
        <p:sp>
          <p:nvSpPr>
            <p:cNvPr id="76" name="MH_Entry_4"/>
            <p:cNvSpPr/>
            <p:nvPr>
              <p:custDataLst>
                <p:tags r:id="rId2"/>
              </p:custDataLst>
            </p:nvPr>
          </p:nvSpPr>
          <p:spPr>
            <a:xfrm>
              <a:off x="2286147" y="5053844"/>
              <a:ext cx="6670757" cy="96026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en-US" altLang="zh-CN"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Building Footprint Extraction </a:t>
              </a:r>
              <a:r>
                <a:rPr lang="en-US" altLang="zh-CN" sz="24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Using Improved </a:t>
              </a:r>
              <a:r>
                <a:rPr lang="en-US" altLang="zh-CN" sz="2400" dirty="0" err="1"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UNet</a:t>
              </a:r>
              <a:endParaRPr lang="en-US" altLang="zh-CN" sz="24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Number_1"/>
            <p:cNvSpPr/>
            <p:nvPr>
              <p:custDataLst>
                <p:tags r:id="rId3"/>
              </p:custDataLst>
            </p:nvPr>
          </p:nvSpPr>
          <p:spPr>
            <a:xfrm>
              <a:off x="1513832" y="5283195"/>
              <a:ext cx="510177" cy="501561"/>
            </a:xfrm>
            <a:prstGeom prst="ellipse">
              <a:avLst/>
            </a:prstGeom>
            <a:solidFill>
              <a:srgbClr val="014924"/>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Tree>
    <p:extLst>
      <p:ext uri="{BB962C8B-B14F-4D97-AF65-F5344CB8AC3E}">
        <p14:creationId xmlns:p14="http://schemas.microsoft.com/office/powerpoint/2010/main" val="2160952352"/>
      </p:ext>
    </p:extLst>
  </p:cSld>
  <p:clrMapOvr>
    <a:masterClrMapping/>
  </p:clrMapOvr>
  <mc:AlternateContent xmlns:mc="http://schemas.openxmlformats.org/markup-compatibility/2006" xmlns:p14="http://schemas.microsoft.com/office/powerpoint/2010/main">
    <mc:Choice Requires="p14">
      <p:transition spd="slow" p14:dur="2000" advTm="38959"/>
    </mc:Choice>
    <mc:Fallback xmlns="">
      <p:transition spd="slow" advTm="3895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1.1. Introduction</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427598" y="1615744"/>
            <a:ext cx="5067960" cy="2120581"/>
          </a:xfrm>
          <a:prstGeom prst="rect">
            <a:avLst/>
          </a:prstGeom>
        </p:spPr>
        <p:txBody>
          <a:bodyPr wrap="square">
            <a:spAutoFit/>
          </a:bodyPr>
          <a:lstStyle/>
          <a:p>
            <a:pPr marL="285750" indent="-285750">
              <a:lnSpc>
                <a:spcPct val="130000"/>
              </a:lnSpc>
              <a:spcAft>
                <a:spcPts val="600"/>
              </a:spcAft>
              <a:buFont typeface="Arial" panose="020B0604020202020204" pitchFamily="34" charset="0"/>
              <a:buChar char="•"/>
            </a:pPr>
            <a:r>
              <a:rPr lang="en-US" altLang="zh-CN" sz="1600" b="1" dirty="0">
                <a:solidFill>
                  <a:srgbClr val="C00000"/>
                </a:solidFill>
                <a:latin typeface="微软雅黑" panose="020B0503020204020204" pitchFamily="34" charset="-122"/>
                <a:ea typeface="微软雅黑" panose="020B0503020204020204" pitchFamily="34" charset="-122"/>
              </a:rPr>
              <a:t>Street view(SV) images</a:t>
            </a:r>
          </a:p>
          <a:p>
            <a:pPr marL="742950" lvl="1" indent="-285750">
              <a:lnSpc>
                <a:spcPct val="130000"/>
              </a:lnSpc>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increasing coverage and availability</a:t>
            </a:r>
          </a:p>
          <a:p>
            <a:pPr marL="742950" lvl="1" indent="-285750">
              <a:lnSpc>
                <a:spcPct val="130000"/>
              </a:lnSpc>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more objective and stable (update period )</a:t>
            </a:r>
          </a:p>
          <a:p>
            <a:pPr marL="742950" lvl="1" indent="-285750">
              <a:lnSpc>
                <a:spcPct val="130000"/>
              </a:lnSpc>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horizontal perspective observations </a:t>
            </a:r>
          </a:p>
          <a:p>
            <a:pPr marL="742950" lvl="1" indent="-285750">
              <a:lnSpc>
                <a:spcPct val="130000"/>
              </a:lnSpc>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more </a:t>
            </a:r>
            <a:r>
              <a:rPr lang="en-US" altLang="zh-CN" sz="1400" b="1" dirty="0">
                <a:solidFill>
                  <a:srgbClr val="C00000"/>
                </a:solidFill>
                <a:latin typeface="微软雅黑" panose="020B0503020204020204" pitchFamily="34" charset="-122"/>
                <a:ea typeface="微软雅黑" panose="020B0503020204020204" pitchFamily="34" charset="-122"/>
              </a:rPr>
              <a:t>visualized and expressive delineation </a:t>
            </a:r>
            <a:r>
              <a:rPr lang="en-US" altLang="zh-CN" sz="1400" dirty="0">
                <a:latin typeface="微软雅黑" panose="020B0503020204020204" pitchFamily="34" charset="-122"/>
                <a:ea typeface="微软雅黑" panose="020B0503020204020204" pitchFamily="34" charset="-122"/>
              </a:rPr>
              <a:t>for urban landscape</a:t>
            </a:r>
          </a:p>
        </p:txBody>
      </p:sp>
      <p:pic>
        <p:nvPicPr>
          <p:cNvPr id="3" name="图片 2"/>
          <p:cNvPicPr>
            <a:picLocks noChangeAspect="1"/>
          </p:cNvPicPr>
          <p:nvPr/>
        </p:nvPicPr>
        <p:blipFill rotWithShape="1">
          <a:blip r:embed="rId4"/>
          <a:srcRect r="37477"/>
          <a:stretch/>
        </p:blipFill>
        <p:spPr>
          <a:xfrm>
            <a:off x="905773" y="4612607"/>
            <a:ext cx="2507315" cy="1900211"/>
          </a:xfrm>
          <a:prstGeom prst="rect">
            <a:avLst/>
          </a:prstGeom>
        </p:spPr>
      </p:pic>
      <p:sp>
        <p:nvSpPr>
          <p:cNvPr id="10" name="文本框 9"/>
          <p:cNvSpPr txBox="1"/>
          <p:nvPr/>
        </p:nvSpPr>
        <p:spPr>
          <a:xfrm>
            <a:off x="1485817" y="6564575"/>
            <a:ext cx="859915" cy="276999"/>
          </a:xfrm>
          <a:prstGeom prst="rect">
            <a:avLst/>
          </a:prstGeom>
          <a:noFill/>
        </p:spPr>
        <p:txBody>
          <a:bodyPr wrap="none" rtlCol="0">
            <a:spAutoFit/>
          </a:bodyPr>
          <a:lstStyle/>
          <a:p>
            <a:r>
              <a:rPr lang="en-US" altLang="zh-CN" sz="1200" dirty="0">
                <a:latin typeface="Perpetua" panose="02020502060401020303" pitchFamily="18" charset="0"/>
              </a:rPr>
              <a:t>SV </a:t>
            </a:r>
            <a:r>
              <a:rPr lang="en-US" altLang="zh-CN" sz="1200" dirty="0">
                <a:latin typeface="Perpetua" panose="02020502060401020303" pitchFamily="18" charset="0"/>
                <a:ea typeface="微软雅黑" panose="020B0503020204020204" pitchFamily="34" charset="-122"/>
              </a:rPr>
              <a:t>coverage</a:t>
            </a:r>
            <a:endParaRPr lang="zh-CN" altLang="en-US" sz="1200" dirty="0">
              <a:latin typeface="Perpetua" panose="02020502060401020303" pitchFamily="18" charset="0"/>
            </a:endParaRPr>
          </a:p>
        </p:txBody>
      </p:sp>
      <p:pic>
        <p:nvPicPr>
          <p:cNvPr id="22" name="图片 21">
            <a:extLst>
              <a:ext uri="{FF2B5EF4-FFF2-40B4-BE49-F238E27FC236}">
                <a16:creationId xmlns="" xmlns:a16="http://schemas.microsoft.com/office/drawing/2014/main" id="{3CE6EBD3-66D7-499B-B998-680B60A2528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3308" y="4610475"/>
            <a:ext cx="3643810" cy="1852742"/>
          </a:xfrm>
          <a:prstGeom prst="rect">
            <a:avLst/>
          </a:prstGeom>
        </p:spPr>
      </p:pic>
      <p:sp>
        <p:nvSpPr>
          <p:cNvPr id="23" name="文本框 22"/>
          <p:cNvSpPr txBox="1"/>
          <p:nvPr/>
        </p:nvSpPr>
        <p:spPr>
          <a:xfrm>
            <a:off x="5038122" y="6504382"/>
            <a:ext cx="1277914" cy="276999"/>
          </a:xfrm>
          <a:prstGeom prst="rect">
            <a:avLst/>
          </a:prstGeom>
          <a:noFill/>
        </p:spPr>
        <p:txBody>
          <a:bodyPr wrap="none" rtlCol="0">
            <a:spAutoFit/>
          </a:bodyPr>
          <a:lstStyle/>
          <a:p>
            <a:r>
              <a:rPr lang="en-US" altLang="zh-CN" sz="1200" dirty="0">
                <a:latin typeface="Perpetua" panose="02020502060401020303" pitchFamily="18" charset="0"/>
              </a:rPr>
              <a:t>HSR and SV images</a:t>
            </a:r>
            <a:endParaRPr lang="zh-CN" altLang="en-US" sz="1200" dirty="0">
              <a:latin typeface="Perpetua" panose="02020502060401020303" pitchFamily="18" charset="0"/>
            </a:endParaRPr>
          </a:p>
        </p:txBody>
      </p:sp>
      <p:pic>
        <p:nvPicPr>
          <p:cNvPr id="25" name="图片 24">
            <a:extLst>
              <a:ext uri="{FF2B5EF4-FFF2-40B4-BE49-F238E27FC236}">
                <a16:creationId xmlns="" xmlns:a16="http://schemas.microsoft.com/office/drawing/2014/main" id="{DA7E4005-5960-4B9A-AB98-71D0CA8246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55788" y="1615744"/>
            <a:ext cx="3562905" cy="2312840"/>
          </a:xfrm>
          <a:prstGeom prst="rect">
            <a:avLst/>
          </a:prstGeom>
        </p:spPr>
      </p:pic>
      <p:pic>
        <p:nvPicPr>
          <p:cNvPr id="26" name="图片 25">
            <a:extLst>
              <a:ext uri="{FF2B5EF4-FFF2-40B4-BE49-F238E27FC236}">
                <a16:creationId xmlns="" xmlns:a16="http://schemas.microsoft.com/office/drawing/2014/main" id="{8E63CF6C-E106-4BC2-BA21-90D6ABD69C9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971824" y="4367639"/>
            <a:ext cx="837448" cy="402466"/>
          </a:xfrm>
          <a:prstGeom prst="rect">
            <a:avLst/>
          </a:prstGeom>
          <a:ln w="19050">
            <a:solidFill>
              <a:srgbClr val="FFFF00"/>
            </a:solidFill>
          </a:ln>
        </p:spPr>
      </p:pic>
      <p:pic>
        <p:nvPicPr>
          <p:cNvPr id="27" name="图片 26">
            <a:extLst>
              <a:ext uri="{FF2B5EF4-FFF2-40B4-BE49-F238E27FC236}">
                <a16:creationId xmlns="" xmlns:a16="http://schemas.microsoft.com/office/drawing/2014/main" id="{8035FFE5-CB0A-4CF2-B199-BBCEC19D1BE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971824" y="5074148"/>
            <a:ext cx="904351" cy="400111"/>
          </a:xfrm>
          <a:prstGeom prst="rect">
            <a:avLst/>
          </a:prstGeom>
          <a:ln w="19050">
            <a:solidFill>
              <a:srgbClr val="FFFF00"/>
            </a:solidFill>
          </a:ln>
        </p:spPr>
      </p:pic>
      <p:sp>
        <p:nvSpPr>
          <p:cNvPr id="28" name="矩形 27">
            <a:extLst>
              <a:ext uri="{FF2B5EF4-FFF2-40B4-BE49-F238E27FC236}">
                <a16:creationId xmlns="" xmlns:a16="http://schemas.microsoft.com/office/drawing/2014/main" id="{5476F128-F599-4C43-8AF4-BC79726AB148}"/>
              </a:ext>
            </a:extLst>
          </p:cNvPr>
          <p:cNvSpPr/>
          <p:nvPr/>
        </p:nvSpPr>
        <p:spPr>
          <a:xfrm>
            <a:off x="5677079" y="2850438"/>
            <a:ext cx="283653" cy="122912"/>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 xmlns:a16="http://schemas.microsoft.com/office/drawing/2014/main" id="{E19BB60E-540E-4EAC-BD1A-C4409BE3BE95}"/>
              </a:ext>
            </a:extLst>
          </p:cNvPr>
          <p:cNvSpPr/>
          <p:nvPr/>
        </p:nvSpPr>
        <p:spPr>
          <a:xfrm>
            <a:off x="7977131" y="2673011"/>
            <a:ext cx="371449" cy="198305"/>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a:extLst>
              <a:ext uri="{FF2B5EF4-FFF2-40B4-BE49-F238E27FC236}">
                <a16:creationId xmlns="" xmlns:a16="http://schemas.microsoft.com/office/drawing/2014/main" id="{C6A92101-94CB-4D8F-845D-68F7E5140286}"/>
              </a:ext>
            </a:extLst>
          </p:cNvPr>
          <p:cNvCxnSpPr>
            <a:endCxn id="27" idx="0"/>
          </p:cNvCxnSpPr>
          <p:nvPr/>
        </p:nvCxnSpPr>
        <p:spPr>
          <a:xfrm>
            <a:off x="5880830" y="2973350"/>
            <a:ext cx="2543170" cy="2100798"/>
          </a:xfrm>
          <a:prstGeom prst="straightConnector1">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 xmlns:a16="http://schemas.microsoft.com/office/drawing/2014/main" id="{48008D1C-613B-450E-B356-976D216454DF}"/>
              </a:ext>
            </a:extLst>
          </p:cNvPr>
          <p:cNvCxnSpPr>
            <a:stCxn id="29" idx="2"/>
            <a:endCxn id="26" idx="0"/>
          </p:cNvCxnSpPr>
          <p:nvPr/>
        </p:nvCxnSpPr>
        <p:spPr>
          <a:xfrm>
            <a:off x="8162856" y="2871316"/>
            <a:ext cx="227692" cy="1496323"/>
          </a:xfrm>
          <a:prstGeom prst="straightConnector1">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13894" y="3686773"/>
            <a:ext cx="4746633" cy="867930"/>
          </a:xfrm>
          <a:prstGeom prst="rect">
            <a:avLst/>
          </a:prstGeom>
          <a:ln>
            <a:solidFill>
              <a:srgbClr val="00206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marL="0" lvl="1">
              <a:lnSpc>
                <a:spcPct val="120000"/>
              </a:lnSpc>
            </a:pPr>
            <a:r>
              <a:rPr lang="en-US" altLang="zh-CN" sz="1400" dirty="0">
                <a:latin typeface="微软雅黑" panose="020B0503020204020204" pitchFamily="34" charset="-122"/>
                <a:ea typeface="微软雅黑" panose="020B0503020204020204" pitchFamily="34" charset="-122"/>
              </a:rPr>
              <a:t>street walkability assessment </a:t>
            </a:r>
            <a:r>
              <a:rPr lang="en-US" altLang="zh-CN" sz="1400" dirty="0">
                <a:solidFill>
                  <a:schemeClr val="tx1">
                    <a:lumMod val="50000"/>
                    <a:lumOff val="50000"/>
                  </a:schemeClr>
                </a:solidFill>
                <a:latin typeface="Perpetua" panose="02020502060401020303" pitchFamily="18" charset="0"/>
                <a:ea typeface="微软雅黑" panose="020B0503020204020204" pitchFamily="34" charset="-122"/>
              </a:rPr>
              <a:t>(Yin and Wang 2016), </a:t>
            </a:r>
            <a:r>
              <a:rPr lang="en-US" altLang="zh-CN" sz="1400" dirty="0">
                <a:latin typeface="微软雅黑" panose="020B0503020204020204" pitchFamily="34" charset="-122"/>
                <a:ea typeface="微软雅黑" panose="020B0503020204020204" pitchFamily="34" charset="-122"/>
              </a:rPr>
              <a:t>urban greenery estimation </a:t>
            </a:r>
            <a:r>
              <a:rPr lang="en-US" altLang="zh-CN" sz="1400" dirty="0">
                <a:solidFill>
                  <a:schemeClr val="tx1">
                    <a:lumMod val="50000"/>
                    <a:lumOff val="50000"/>
                  </a:schemeClr>
                </a:solidFill>
                <a:latin typeface="Perpetua" panose="02020502060401020303" pitchFamily="18" charset="0"/>
                <a:ea typeface="微软雅黑" panose="020B0503020204020204" pitchFamily="34" charset="-122"/>
              </a:rPr>
              <a:t>(Li et al. 2015, Long and Liu 2017), and </a:t>
            </a:r>
            <a:r>
              <a:rPr lang="en-US" altLang="zh-CN" sz="1400" dirty="0">
                <a:latin typeface="微软雅黑" panose="020B0503020204020204" pitchFamily="34" charset="-122"/>
                <a:ea typeface="微软雅黑" panose="020B0503020204020204" pitchFamily="34" charset="-122"/>
              </a:rPr>
              <a:t>urban land use classification </a:t>
            </a:r>
            <a:r>
              <a:rPr lang="en-US" altLang="zh-CN" sz="1400" dirty="0">
                <a:solidFill>
                  <a:schemeClr val="tx1">
                    <a:lumMod val="50000"/>
                    <a:lumOff val="50000"/>
                  </a:schemeClr>
                </a:solidFill>
                <a:latin typeface="Perpetua" panose="02020502060401020303" pitchFamily="18" charset="0"/>
                <a:ea typeface="微软雅黑" panose="020B0503020204020204" pitchFamily="34" charset="-122"/>
              </a:rPr>
              <a:t>(Zhang et al. 2017)</a:t>
            </a:r>
          </a:p>
        </p:txBody>
      </p:sp>
      <p:sp>
        <p:nvSpPr>
          <p:cNvPr id="24"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32"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527442110"/>
      </p:ext>
    </p:extLst>
  </p:cSld>
  <p:clrMapOvr>
    <a:masterClrMapping/>
  </p:clrMapOvr>
  <mc:AlternateContent xmlns:mc="http://schemas.openxmlformats.org/markup-compatibility/2006" xmlns:p14="http://schemas.microsoft.com/office/powerpoint/2010/main">
    <mc:Choice Requires="p14">
      <p:transition spd="slow" p14:dur="2000" advTm="104"/>
    </mc:Choice>
    <mc:Fallback xmlns="">
      <p:transition spd="slow" advTm="10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1.1. Introduction</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427598" y="1661948"/>
            <a:ext cx="4810145" cy="2246769"/>
          </a:xfrm>
          <a:prstGeom prst="rect">
            <a:avLst/>
          </a:prstGeom>
        </p:spPr>
        <p:txBody>
          <a:bodyPr wrap="square">
            <a:spAutoFit/>
          </a:bodyPr>
          <a:lstStyle/>
          <a:p>
            <a:pPr marL="285750" indent="-285750">
              <a:lnSpc>
                <a:spcPct val="130000"/>
              </a:lnSpc>
              <a:spcAft>
                <a:spcPts val="600"/>
              </a:spcAft>
              <a:buFont typeface="Arial" panose="020B0604020202020204" pitchFamily="34" charset="0"/>
              <a:buChar char="•"/>
            </a:pPr>
            <a:r>
              <a:rPr lang="en-US" altLang="zh-CN" sz="1600" b="1" dirty="0">
                <a:solidFill>
                  <a:srgbClr val="C00000"/>
                </a:solidFill>
                <a:latin typeface="微软雅黑" panose="020B0503020204020204" pitchFamily="34" charset="-122"/>
                <a:ea typeface="微软雅黑" panose="020B0503020204020204" pitchFamily="34" charset="-122"/>
              </a:rPr>
              <a:t>Proposed model</a:t>
            </a:r>
          </a:p>
          <a:p>
            <a:pPr marL="742950" lvl="1" indent="-285750">
              <a:lnSpc>
                <a:spcPct val="130000"/>
              </a:lnSpc>
              <a:spcAft>
                <a:spcPts val="600"/>
              </a:spcAft>
              <a:buFont typeface="Arial" panose="020B0604020202020204" pitchFamily="34" charset="0"/>
              <a:buChar char="•"/>
            </a:pPr>
            <a:r>
              <a:rPr lang="en-US" altLang="zh-CN" sz="1400" b="1" dirty="0">
                <a:solidFill>
                  <a:srgbClr val="C00000"/>
                </a:solidFill>
                <a:latin typeface="微软雅黑" panose="020B0503020204020204" pitchFamily="34" charset="-122"/>
                <a:ea typeface="微软雅黑" panose="020B0503020204020204" pitchFamily="34" charset="-122"/>
              </a:rPr>
              <a:t>SV images are integrated with HSR remote sensing images </a:t>
            </a:r>
            <a:r>
              <a:rPr lang="en-US" altLang="zh-CN" sz="1400" dirty="0">
                <a:latin typeface="微软雅黑" panose="020B0503020204020204" pitchFamily="34" charset="-122"/>
                <a:ea typeface="微软雅黑" panose="020B0503020204020204" pitchFamily="34" charset="-122"/>
              </a:rPr>
              <a:t>and used in scene classification models to infer urban land uses</a:t>
            </a:r>
          </a:p>
          <a:p>
            <a:pPr marL="742950" lvl="1" indent="-285750">
              <a:lnSpc>
                <a:spcPct val="130000"/>
              </a:lnSpc>
              <a:spcAft>
                <a:spcPts val="600"/>
              </a:spcAf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A </a:t>
            </a:r>
            <a:r>
              <a:rPr lang="en-US" altLang="zh-CN" sz="1400" b="1" dirty="0">
                <a:solidFill>
                  <a:srgbClr val="C00000"/>
                </a:solidFill>
                <a:latin typeface="微软雅黑" panose="020B0503020204020204" pitchFamily="34" charset="-122"/>
                <a:ea typeface="微软雅黑" panose="020B0503020204020204" pitchFamily="34" charset="-122"/>
              </a:rPr>
              <a:t>pre-trained </a:t>
            </a:r>
            <a:r>
              <a:rPr lang="en-US" altLang="zh-CN" sz="1400" b="1" dirty="0" err="1">
                <a:solidFill>
                  <a:srgbClr val="C00000"/>
                </a:solidFill>
                <a:latin typeface="微软雅黑" panose="020B0503020204020204" pitchFamily="34" charset="-122"/>
                <a:ea typeface="微软雅黑" panose="020B0503020204020204" pitchFamily="34" charset="-122"/>
              </a:rPr>
              <a:t>ResNet</a:t>
            </a:r>
            <a:r>
              <a:rPr lang="en-US" altLang="zh-CN" sz="1400" b="1" dirty="0">
                <a:solidFill>
                  <a:srgbClr val="C00000"/>
                </a:solidFill>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to automatically </a:t>
            </a:r>
            <a:r>
              <a:rPr lang="en-US" altLang="zh-CN" sz="1400" b="1" dirty="0">
                <a:solidFill>
                  <a:srgbClr val="C00000"/>
                </a:solidFill>
                <a:latin typeface="微软雅黑" panose="020B0503020204020204" pitchFamily="34" charset="-122"/>
                <a:ea typeface="微软雅黑" panose="020B0503020204020204" pitchFamily="34" charset="-122"/>
              </a:rPr>
              <a:t>extract</a:t>
            </a:r>
            <a:r>
              <a:rPr lang="en-US" altLang="zh-CN" sz="1400" dirty="0">
                <a:latin typeface="微软雅黑" panose="020B0503020204020204" pitchFamily="34" charset="-122"/>
                <a:ea typeface="微软雅黑" panose="020B0503020204020204" pitchFamily="34" charset="-122"/>
              </a:rPr>
              <a:t> representative </a:t>
            </a:r>
            <a:r>
              <a:rPr lang="en-US" altLang="zh-CN" sz="1400" b="1" dirty="0">
                <a:solidFill>
                  <a:srgbClr val="C00000"/>
                </a:solidFill>
                <a:latin typeface="微软雅黑" panose="020B0503020204020204" pitchFamily="34" charset="-122"/>
                <a:ea typeface="微软雅黑" panose="020B0503020204020204" pitchFamily="34" charset="-122"/>
              </a:rPr>
              <a:t>features for SV images</a:t>
            </a:r>
          </a:p>
        </p:txBody>
      </p:sp>
      <p:pic>
        <p:nvPicPr>
          <p:cNvPr id="3" name="图片 2"/>
          <p:cNvPicPr>
            <a:picLocks noChangeAspect="1"/>
          </p:cNvPicPr>
          <p:nvPr/>
        </p:nvPicPr>
        <p:blipFill>
          <a:blip r:embed="rId4"/>
          <a:stretch>
            <a:fillRect/>
          </a:stretch>
        </p:blipFill>
        <p:spPr>
          <a:xfrm>
            <a:off x="6723573" y="4640795"/>
            <a:ext cx="2420427" cy="1456956"/>
          </a:xfrm>
          <a:prstGeom prst="rect">
            <a:avLst/>
          </a:prstGeom>
        </p:spPr>
      </p:pic>
      <p:pic>
        <p:nvPicPr>
          <p:cNvPr id="15" name="图片 14"/>
          <p:cNvPicPr>
            <a:picLocks noChangeAspect="1"/>
          </p:cNvPicPr>
          <p:nvPr/>
        </p:nvPicPr>
        <p:blipFill>
          <a:blip r:embed="rId5"/>
          <a:stretch>
            <a:fillRect/>
          </a:stretch>
        </p:blipFill>
        <p:spPr>
          <a:xfrm>
            <a:off x="5237743" y="1477263"/>
            <a:ext cx="3785487" cy="2306670"/>
          </a:xfrm>
          <a:prstGeom prst="rect">
            <a:avLst/>
          </a:prstGeom>
        </p:spPr>
      </p:pic>
      <p:pic>
        <p:nvPicPr>
          <p:cNvPr id="12" name="图片 11"/>
          <p:cNvPicPr>
            <a:picLocks noChangeAspect="1"/>
          </p:cNvPicPr>
          <p:nvPr/>
        </p:nvPicPr>
        <p:blipFill>
          <a:blip r:embed="rId6"/>
          <a:stretch>
            <a:fillRect/>
          </a:stretch>
        </p:blipFill>
        <p:spPr>
          <a:xfrm>
            <a:off x="0" y="3955045"/>
            <a:ext cx="6686550" cy="2590800"/>
          </a:xfrm>
          <a:prstGeom prst="rect">
            <a:avLst/>
          </a:prstGeom>
        </p:spPr>
      </p:pic>
      <p:sp>
        <p:nvSpPr>
          <p:cNvPr id="13" name="文本框 12"/>
          <p:cNvSpPr txBox="1"/>
          <p:nvPr/>
        </p:nvSpPr>
        <p:spPr>
          <a:xfrm>
            <a:off x="7259014" y="6097751"/>
            <a:ext cx="1142044" cy="307777"/>
          </a:xfrm>
          <a:prstGeom prst="rect">
            <a:avLst/>
          </a:prstGeom>
          <a:noFill/>
        </p:spPr>
        <p:txBody>
          <a:bodyPr wrap="none" rtlCol="0">
            <a:spAutoFit/>
          </a:bodyPr>
          <a:lstStyle/>
          <a:p>
            <a:r>
              <a:rPr lang="en-US" altLang="zh-CN" sz="1400" dirty="0">
                <a:latin typeface="Perpetua" panose="02020502060401020303" pitchFamily="18" charset="0"/>
              </a:rPr>
              <a:t>Residual Block</a:t>
            </a:r>
            <a:endParaRPr lang="zh-CN" altLang="en-US" sz="1400" dirty="0">
              <a:latin typeface="Perpetua" panose="02020502060401020303" pitchFamily="18" charset="0"/>
            </a:endParaRPr>
          </a:p>
        </p:txBody>
      </p:sp>
      <p:sp>
        <p:nvSpPr>
          <p:cNvPr id="16" name="文本框 15"/>
          <p:cNvSpPr txBox="1"/>
          <p:nvPr/>
        </p:nvSpPr>
        <p:spPr>
          <a:xfrm>
            <a:off x="1738092" y="6545845"/>
            <a:ext cx="3210366" cy="307777"/>
          </a:xfrm>
          <a:prstGeom prst="rect">
            <a:avLst/>
          </a:prstGeom>
          <a:noFill/>
        </p:spPr>
        <p:txBody>
          <a:bodyPr wrap="none" rtlCol="0">
            <a:spAutoFit/>
          </a:bodyPr>
          <a:lstStyle/>
          <a:p>
            <a:r>
              <a:rPr lang="en-US" altLang="zh-CN" sz="1400" dirty="0">
                <a:latin typeface="Perpetua" panose="02020502060401020303" pitchFamily="18" charset="0"/>
              </a:rPr>
              <a:t>Fully Connected NN &amp; Locally Connected NN</a:t>
            </a:r>
            <a:endParaRPr lang="zh-CN" altLang="en-US" sz="1400" dirty="0">
              <a:latin typeface="Perpetua" panose="02020502060401020303" pitchFamily="18" charset="0"/>
            </a:endParaRPr>
          </a:p>
        </p:txBody>
      </p:sp>
      <p:sp>
        <p:nvSpPr>
          <p:cNvPr id="17" name="矩形 16"/>
          <p:cNvSpPr/>
          <p:nvPr/>
        </p:nvSpPr>
        <p:spPr>
          <a:xfrm>
            <a:off x="5451894" y="1820174"/>
            <a:ext cx="655608" cy="1940943"/>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19"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560320347"/>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1.2. Methodology</a:t>
            </a:r>
            <a:endParaRPr lang="zh-CN" altLang="en-US" sz="2800" b="1" dirty="0">
              <a:latin typeface="微软雅黑" panose="020B0503020204020204" pitchFamily="34" charset="-122"/>
              <a:ea typeface="微软雅黑" panose="020B0503020204020204" pitchFamily="34" charset="-122"/>
            </a:endParaRPr>
          </a:p>
        </p:txBody>
      </p:sp>
      <p:pic>
        <p:nvPicPr>
          <p:cNvPr id="10" name="图片 9"/>
          <p:cNvPicPr/>
          <p:nvPr/>
        </p:nvPicPr>
        <p:blipFill>
          <a:blip r:embed="rId4" cstate="print">
            <a:extLst>
              <a:ext uri="{28A0092B-C50C-407E-A947-70E740481C1C}">
                <a14:useLocalDpi xmlns:a14="http://schemas.microsoft.com/office/drawing/2010/main" val="0"/>
              </a:ext>
            </a:extLst>
          </a:blip>
          <a:stretch>
            <a:fillRect/>
          </a:stretch>
        </p:blipFill>
        <p:spPr>
          <a:xfrm>
            <a:off x="98206" y="2231907"/>
            <a:ext cx="5306235" cy="3962110"/>
          </a:xfrm>
          <a:prstGeom prst="rect">
            <a:avLst/>
          </a:prstGeom>
        </p:spPr>
      </p:pic>
      <p:sp>
        <p:nvSpPr>
          <p:cNvPr id="2" name="文本框 1"/>
          <p:cNvSpPr txBox="1"/>
          <p:nvPr/>
        </p:nvSpPr>
        <p:spPr>
          <a:xfrm>
            <a:off x="5581290" y="1856606"/>
            <a:ext cx="3562710" cy="4391330"/>
          </a:xfrm>
          <a:prstGeom prst="rect">
            <a:avLst/>
          </a:prstGeom>
          <a:noFill/>
        </p:spPr>
        <p:txBody>
          <a:bodyPr wrap="square" rtlCol="0">
            <a:spAutoFit/>
          </a:bodyPr>
          <a:lstStyle/>
          <a:p>
            <a:pPr marL="342900" lvl="1" indent="-342900">
              <a:lnSpc>
                <a:spcPct val="120000"/>
              </a:lnSpc>
              <a:buAutoNum type="arabicPeriod"/>
            </a:pPr>
            <a:r>
              <a:rPr lang="en-US" altLang="zh-CN" b="1" i="1" dirty="0"/>
              <a:t>Feature extraction from multisource data</a:t>
            </a:r>
          </a:p>
          <a:p>
            <a:pPr marL="800100" lvl="2" indent="-342900">
              <a:lnSpc>
                <a:spcPct val="120000"/>
              </a:lnSpc>
              <a:buFontTx/>
              <a:buAutoNum type="arabicPeriod"/>
            </a:pPr>
            <a:r>
              <a:rPr lang="en-US" altLang="zh-CN" i="1" dirty="0"/>
              <a:t>Visual Features of HSR images</a:t>
            </a:r>
            <a:endParaRPr lang="zh-CN" altLang="zh-CN" i="1" dirty="0"/>
          </a:p>
          <a:p>
            <a:pPr marL="800100" lvl="2" indent="-342900">
              <a:lnSpc>
                <a:spcPct val="120000"/>
              </a:lnSpc>
              <a:buAutoNum type="arabicPeriod"/>
            </a:pPr>
            <a:r>
              <a:rPr lang="en-US" altLang="zh-CN" i="1" dirty="0"/>
              <a:t>Deep features derived from SV images</a:t>
            </a:r>
          </a:p>
          <a:p>
            <a:pPr marL="342900" lvl="1" indent="-342900">
              <a:lnSpc>
                <a:spcPct val="120000"/>
              </a:lnSpc>
              <a:buFontTx/>
              <a:buAutoNum type="arabicPeriod"/>
            </a:pPr>
            <a:r>
              <a:rPr lang="en-US" altLang="zh-CN" b="1" i="1" dirty="0"/>
              <a:t>Corpus Construction for topic model</a:t>
            </a:r>
            <a:endParaRPr lang="zh-CN" altLang="zh-CN" b="1" i="1" dirty="0"/>
          </a:p>
          <a:p>
            <a:pPr marL="342900" lvl="1" indent="-342900">
              <a:lnSpc>
                <a:spcPct val="120000"/>
              </a:lnSpc>
              <a:buAutoNum type="arabicPeriod"/>
            </a:pPr>
            <a:r>
              <a:rPr lang="en-US" altLang="zh-CN" b="1" i="1" dirty="0"/>
              <a:t>High-level semantic feature extraction by LDA</a:t>
            </a:r>
          </a:p>
          <a:p>
            <a:pPr marL="342900" lvl="1" indent="-342900">
              <a:lnSpc>
                <a:spcPct val="120000"/>
              </a:lnSpc>
              <a:buAutoNum type="arabicPeriod"/>
            </a:pPr>
            <a:r>
              <a:rPr lang="en-US" altLang="zh-CN" b="1" i="1" dirty="0"/>
              <a:t>Multisource semantic feature fusion and land use classification</a:t>
            </a:r>
            <a:endParaRPr lang="zh-CN" altLang="zh-CN" b="1" i="1" dirty="0"/>
          </a:p>
        </p:txBody>
      </p:sp>
      <p:sp>
        <p:nvSpPr>
          <p:cNvPr id="3" name="矩形 2"/>
          <p:cNvSpPr/>
          <p:nvPr/>
        </p:nvSpPr>
        <p:spPr>
          <a:xfrm>
            <a:off x="98206" y="2076450"/>
            <a:ext cx="2902169" cy="4117567"/>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095626" y="2228851"/>
            <a:ext cx="2390774" cy="781050"/>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95626" y="3057526"/>
            <a:ext cx="2390774" cy="1009649"/>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108557" y="4133850"/>
            <a:ext cx="2390774" cy="2034185"/>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6618" y="2138121"/>
            <a:ext cx="498855" cy="369332"/>
          </a:xfrm>
          <a:prstGeom prst="rect">
            <a:avLst/>
          </a:prstGeom>
          <a:noFill/>
        </p:spPr>
        <p:txBody>
          <a:bodyPr wrap="none" rtlCol="0">
            <a:spAutoFit/>
          </a:bodyPr>
          <a:lstStyle/>
          <a:p>
            <a:r>
              <a:rPr lang="en-US" altLang="zh-CN" b="1" i="1" dirty="0">
                <a:solidFill>
                  <a:srgbClr val="C00000"/>
                </a:solidFill>
                <a:latin typeface="Cambria" panose="02040503050406030204" pitchFamily="18" charset="0"/>
                <a:ea typeface="Cambria" panose="02040503050406030204" pitchFamily="18" charset="0"/>
              </a:rPr>
              <a:t>(1)</a:t>
            </a:r>
            <a:endParaRPr lang="zh-CN" altLang="en-US" b="1" i="1" dirty="0">
              <a:solidFill>
                <a:srgbClr val="C00000"/>
              </a:solidFill>
              <a:latin typeface="Cambria" panose="02040503050406030204" pitchFamily="18" charset="0"/>
            </a:endParaRPr>
          </a:p>
        </p:txBody>
      </p:sp>
      <p:sp>
        <p:nvSpPr>
          <p:cNvPr id="18" name="文本框 17"/>
          <p:cNvSpPr txBox="1"/>
          <p:nvPr/>
        </p:nvSpPr>
        <p:spPr>
          <a:xfrm>
            <a:off x="3082334" y="2177098"/>
            <a:ext cx="498855" cy="369332"/>
          </a:xfrm>
          <a:prstGeom prst="rect">
            <a:avLst/>
          </a:prstGeom>
          <a:noFill/>
        </p:spPr>
        <p:txBody>
          <a:bodyPr wrap="none" rtlCol="0">
            <a:spAutoFit/>
          </a:bodyPr>
          <a:lstStyle/>
          <a:p>
            <a:r>
              <a:rPr lang="en-US" altLang="zh-CN" b="1" i="1" dirty="0">
                <a:solidFill>
                  <a:srgbClr val="C00000"/>
                </a:solidFill>
                <a:latin typeface="Cambria" panose="02040503050406030204" pitchFamily="18" charset="0"/>
                <a:ea typeface="Cambria" panose="02040503050406030204" pitchFamily="18" charset="0"/>
              </a:rPr>
              <a:t>(2)</a:t>
            </a:r>
            <a:endParaRPr lang="zh-CN" altLang="en-US" b="1" i="1" dirty="0">
              <a:solidFill>
                <a:srgbClr val="C00000"/>
              </a:solidFill>
              <a:latin typeface="Cambria" panose="02040503050406030204" pitchFamily="18" charset="0"/>
            </a:endParaRPr>
          </a:p>
        </p:txBody>
      </p:sp>
      <p:sp>
        <p:nvSpPr>
          <p:cNvPr id="19" name="文本框 18"/>
          <p:cNvSpPr txBox="1"/>
          <p:nvPr/>
        </p:nvSpPr>
        <p:spPr>
          <a:xfrm>
            <a:off x="3082333" y="3028331"/>
            <a:ext cx="498855" cy="369332"/>
          </a:xfrm>
          <a:prstGeom prst="rect">
            <a:avLst/>
          </a:prstGeom>
          <a:noFill/>
        </p:spPr>
        <p:txBody>
          <a:bodyPr wrap="none" rtlCol="0">
            <a:spAutoFit/>
          </a:bodyPr>
          <a:lstStyle/>
          <a:p>
            <a:r>
              <a:rPr lang="en-US" altLang="zh-CN" b="1" i="1" dirty="0">
                <a:solidFill>
                  <a:srgbClr val="C00000"/>
                </a:solidFill>
                <a:latin typeface="Cambria" panose="02040503050406030204" pitchFamily="18" charset="0"/>
                <a:ea typeface="Cambria" panose="02040503050406030204" pitchFamily="18" charset="0"/>
              </a:rPr>
              <a:t>(3)</a:t>
            </a:r>
            <a:endParaRPr lang="zh-CN" altLang="en-US" b="1" i="1" dirty="0">
              <a:solidFill>
                <a:srgbClr val="C00000"/>
              </a:solidFill>
              <a:latin typeface="Cambria" panose="02040503050406030204" pitchFamily="18" charset="0"/>
            </a:endParaRPr>
          </a:p>
        </p:txBody>
      </p:sp>
      <p:sp>
        <p:nvSpPr>
          <p:cNvPr id="20" name="文本框 19"/>
          <p:cNvSpPr txBox="1"/>
          <p:nvPr/>
        </p:nvSpPr>
        <p:spPr>
          <a:xfrm>
            <a:off x="3082333" y="4156218"/>
            <a:ext cx="498855" cy="369332"/>
          </a:xfrm>
          <a:prstGeom prst="rect">
            <a:avLst/>
          </a:prstGeom>
          <a:noFill/>
        </p:spPr>
        <p:txBody>
          <a:bodyPr wrap="none" rtlCol="0">
            <a:spAutoFit/>
          </a:bodyPr>
          <a:lstStyle/>
          <a:p>
            <a:r>
              <a:rPr lang="en-US" altLang="zh-CN" b="1" i="1" dirty="0">
                <a:solidFill>
                  <a:srgbClr val="C00000"/>
                </a:solidFill>
                <a:latin typeface="Cambria" panose="02040503050406030204" pitchFamily="18" charset="0"/>
                <a:ea typeface="Cambria" panose="02040503050406030204" pitchFamily="18" charset="0"/>
              </a:rPr>
              <a:t>(4)</a:t>
            </a:r>
            <a:endParaRPr lang="zh-CN" altLang="en-US" b="1" i="1" dirty="0">
              <a:solidFill>
                <a:srgbClr val="C00000"/>
              </a:solidFill>
              <a:latin typeface="Cambria" panose="02040503050406030204" pitchFamily="18" charset="0"/>
            </a:endParaRPr>
          </a:p>
        </p:txBody>
      </p:sp>
      <p:sp>
        <p:nvSpPr>
          <p:cNvPr id="21"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22"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999877748"/>
      </p:ext>
    </p:extLst>
  </p:cSld>
  <p:clrMapOvr>
    <a:masterClrMapping/>
  </p:clrMapOvr>
  <mc:AlternateContent xmlns:mc="http://schemas.openxmlformats.org/markup-compatibility/2006" xmlns:p14="http://schemas.microsoft.com/office/powerpoint/2010/main">
    <mc:Choice Requires="p14">
      <p:transition spd="slow" p14:dur="2000" advTm="1223"/>
    </mc:Choice>
    <mc:Fallback xmlns="">
      <p:transition spd="slow" advTm="1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20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heel(1)">
                                      <p:cBhvr>
                                        <p:cTn id="35" dur="20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P spid="11" grpId="0"/>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1.2. Methodology</a:t>
            </a:r>
            <a:endParaRPr lang="zh-CN" altLang="en-US"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86738" y="1204506"/>
            <a:ext cx="2136098" cy="369332"/>
          </a:xfrm>
          <a:prstGeom prst="rect">
            <a:avLst/>
          </a:prstGeom>
          <a:noFill/>
        </p:spPr>
        <p:txBody>
          <a:bodyPr wrap="none" rtlCol="0">
            <a:spAutoFit/>
          </a:bodyPr>
          <a:lstStyle/>
          <a:p>
            <a:pPr marL="0" lvl="2"/>
            <a:r>
              <a:rPr lang="en-US" altLang="zh-CN" b="1" i="1" dirty="0">
                <a:solidFill>
                  <a:srgbClr val="C00000"/>
                </a:solidFill>
              </a:rPr>
              <a:t>SV images collection</a:t>
            </a:r>
          </a:p>
        </p:txBody>
      </p:sp>
      <p:sp>
        <p:nvSpPr>
          <p:cNvPr id="20" name="矩形 19">
            <a:extLst>
              <a:ext uri="{FF2B5EF4-FFF2-40B4-BE49-F238E27FC236}">
                <a16:creationId xmlns="" xmlns:a16="http://schemas.microsoft.com/office/drawing/2014/main" id="{0EF1A9E3-F13D-476A-964D-06E631F9604E}"/>
              </a:ext>
            </a:extLst>
          </p:cNvPr>
          <p:cNvSpPr/>
          <p:nvPr/>
        </p:nvSpPr>
        <p:spPr>
          <a:xfrm>
            <a:off x="1328468" y="4627013"/>
            <a:ext cx="1880124" cy="1412694"/>
          </a:xfrm>
          <a:prstGeom prst="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30000"/>
              </a:lnSpc>
            </a:pPr>
            <a:r>
              <a:rPr lang="zh-CN" altLang="en-US" sz="1100" i="1" dirty="0">
                <a:solidFill>
                  <a:schemeClr val="tx1"/>
                </a:solidFill>
                <a:latin typeface="Perpetua" panose="02020502060401020303" pitchFamily="18" charset="0"/>
              </a:rPr>
              <a:t>http://sv.map.qq.com/xf?</a:t>
            </a:r>
            <a:r>
              <a:rPr lang="zh-CN" altLang="en-US" sz="1100" i="1" dirty="0">
                <a:solidFill>
                  <a:srgbClr val="C00000"/>
                </a:solidFill>
                <a:latin typeface="Perpetua" panose="02020502060401020303" pitchFamily="18" charset="0"/>
              </a:rPr>
              <a:t>lat=23.10&amp;lng=113.3</a:t>
            </a:r>
            <a:r>
              <a:rPr lang="zh-CN" altLang="en-US" sz="1100" i="1" dirty="0">
                <a:solidFill>
                  <a:schemeClr val="tx1"/>
                </a:solidFill>
                <a:latin typeface="Perpetua" panose="02020502060401020303" pitchFamily="18" charset="0"/>
              </a:rPr>
              <a:t>&amp;key=K76BZ-W3O2Q-RFL5S-GXOPR-3ARIT</a:t>
            </a:r>
            <a:r>
              <a:rPr lang="en-US" altLang="zh-CN" sz="1100" i="1" dirty="0">
                <a:solidFill>
                  <a:schemeClr val="tx1"/>
                </a:solidFill>
                <a:latin typeface="Perpetua" panose="02020502060401020303" pitchFamily="18" charset="0"/>
              </a:rPr>
              <a:t>-</a:t>
            </a:r>
            <a:r>
              <a:rPr lang="zh-CN" altLang="en-US" sz="1100" i="1" dirty="0">
                <a:solidFill>
                  <a:schemeClr val="tx1"/>
                </a:solidFill>
                <a:latin typeface="Perpetua" panose="02020502060401020303" pitchFamily="18" charset="0"/>
              </a:rPr>
              <a:t>6KFE5&amp;output=jsonp&amp;pf=jsapi&amp;ref=jsapi&amp;cb=qq.maps._svcb3.cbjcd5dcob5</a:t>
            </a:r>
          </a:p>
        </p:txBody>
      </p:sp>
      <p:sp>
        <p:nvSpPr>
          <p:cNvPr id="21" name="Rectangle 1">
            <a:extLst>
              <a:ext uri="{FF2B5EF4-FFF2-40B4-BE49-F238E27FC236}">
                <a16:creationId xmlns="" xmlns:a16="http://schemas.microsoft.com/office/drawing/2014/main" id="{0D7EDB9F-AB79-4223-9AE5-A2C25DFCF50E}"/>
              </a:ext>
            </a:extLst>
          </p:cNvPr>
          <p:cNvSpPr>
            <a:spLocks noChangeArrowheads="1"/>
          </p:cNvSpPr>
          <p:nvPr/>
        </p:nvSpPr>
        <p:spPr bwMode="auto">
          <a:xfrm>
            <a:off x="3347919" y="3381239"/>
            <a:ext cx="1606868" cy="2733056"/>
          </a:xfrm>
          <a:prstGeom prst="rect">
            <a:avLst/>
          </a:prstGeom>
          <a:solidFill>
            <a:schemeClr val="accent2">
              <a:lumMod val="40000"/>
              <a:lumOff val="6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Perpetua" panose="02020502060401020303" pitchFamily="18" charset="0"/>
              </a:rPr>
              <a:t>detail":{</a:t>
            </a:r>
            <a:endParaRPr kumimoji="0" lang="en-US" altLang="zh-CN" sz="1200" b="0" i="0" u="none" strike="noStrike" cap="none" normalizeH="0" baseline="0" dirty="0">
              <a:ln>
                <a:noFill/>
              </a:ln>
              <a:solidFill>
                <a:srgbClr val="000000"/>
              </a:solidFill>
              <a:effectLst/>
              <a:latin typeface="Perpetua" panose="02020502060401020303"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Perpetua" panose="02020502060401020303" pitchFamily="18" charset="0"/>
              </a:rPr>
              <a:t>"get_way":1,</a:t>
            </a:r>
            <a:endParaRPr kumimoji="0" lang="en-US" altLang="zh-CN" sz="1200" b="0" i="0" u="none" strike="noStrike" cap="none" normalizeH="0" baseline="0" dirty="0">
              <a:ln>
                <a:noFill/>
              </a:ln>
              <a:solidFill>
                <a:srgbClr val="000000"/>
              </a:solidFill>
              <a:effectLst/>
              <a:latin typeface="Perpetua" panose="02020502060401020303"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Perpetua" panose="02020502060401020303" pitchFamily="18" charset="0"/>
              </a:rPr>
              <a:t>"heading":12,</a:t>
            </a:r>
            <a:endParaRPr kumimoji="0" lang="en-US" altLang="zh-CN" sz="1200" b="0" i="0" u="none" strike="noStrike" cap="none" normalizeH="0" baseline="0" dirty="0">
              <a:ln>
                <a:noFill/>
              </a:ln>
              <a:solidFill>
                <a:srgbClr val="000000"/>
              </a:solidFill>
              <a:effectLst/>
              <a:latin typeface="Perpetua" panose="02020502060401020303"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Perpetua" panose="02020502060401020303" pitchFamily="18" charset="0"/>
              </a:rPr>
              <a:t>"pitch":0,</a:t>
            </a:r>
            <a:endParaRPr kumimoji="0" lang="en-US" altLang="zh-CN" sz="1200" b="0" i="0" u="none" strike="noStrike" cap="none" normalizeH="0" baseline="0" dirty="0">
              <a:ln>
                <a:noFill/>
              </a:ln>
              <a:solidFill>
                <a:srgbClr val="000000"/>
              </a:solidFill>
              <a:effectLst/>
              <a:latin typeface="Perpetua" panose="02020502060401020303"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Perpetua" panose="02020502060401020303" pitchFamily="18" charset="0"/>
              </a:rPr>
              <a:t>"road_name":"松园路",</a:t>
            </a:r>
            <a:endParaRPr kumimoji="0" lang="en-US" altLang="zh-CN" sz="1200" b="0" i="0" u="none" strike="noStrike" cap="none" normalizeH="0" baseline="0" dirty="0">
              <a:ln>
                <a:noFill/>
              </a:ln>
              <a:solidFill>
                <a:srgbClr val="000000"/>
              </a:solidFill>
              <a:effectLst/>
              <a:latin typeface="Perpetua" panose="02020502060401020303"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Perpetua" panose="02020502060401020303" pitchFamily="18" charset="0"/>
              </a:rPr>
              <a:t>"src":"1",</a:t>
            </a:r>
            <a:endParaRPr kumimoji="0" lang="en-US" altLang="zh-CN" sz="1200" b="0" i="0" u="none" strike="noStrike" cap="none" normalizeH="0" baseline="0" dirty="0">
              <a:ln>
                <a:noFill/>
              </a:ln>
              <a:solidFill>
                <a:srgbClr val="000000"/>
              </a:solidFill>
              <a:effectLst/>
              <a:latin typeface="Perpetua" panose="02020502060401020303"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C00000"/>
                </a:solidFill>
                <a:effectLst/>
                <a:latin typeface="Perpetua" panose="02020502060401020303" pitchFamily="18" charset="0"/>
              </a:rPr>
              <a:t>"svid":"10061050120710142025800"</a:t>
            </a:r>
            <a:r>
              <a:rPr kumimoji="0" lang="zh-CN" altLang="zh-CN" sz="1200" b="0" i="0" u="none" strike="noStrike" cap="none" normalizeH="0" baseline="0" dirty="0">
                <a:ln>
                  <a:noFill/>
                </a:ln>
                <a:solidFill>
                  <a:srgbClr val="000000"/>
                </a:solidFill>
                <a:effectLst/>
                <a:latin typeface="Perpetua" panose="02020502060401020303" pitchFamily="18" charset="0"/>
              </a:rPr>
              <a:t>,</a:t>
            </a:r>
            <a:endParaRPr kumimoji="0" lang="en-US" altLang="zh-CN" sz="1200" b="0" i="0" u="none" strike="noStrike" cap="none" normalizeH="0" baseline="0" dirty="0">
              <a:ln>
                <a:noFill/>
              </a:ln>
              <a:solidFill>
                <a:srgbClr val="000000"/>
              </a:solidFill>
              <a:effectLst/>
              <a:latin typeface="Perpetua" panose="02020502060401020303"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Perpetua" panose="02020502060401020303" pitchFamily="18" charset="0"/>
              </a:rPr>
              <a:t>"x":12612492.680000,</a:t>
            </a:r>
            <a:endParaRPr kumimoji="0" lang="en-US" altLang="zh-CN" sz="1200" b="0" i="0" u="none" strike="noStrike" cap="none" normalizeH="0" baseline="0" dirty="0">
              <a:ln>
                <a:noFill/>
              </a:ln>
              <a:solidFill>
                <a:srgbClr val="000000"/>
              </a:solidFill>
              <a:effectLst/>
              <a:latin typeface="Perpetua" panose="02020502060401020303"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Perpetua" panose="02020502060401020303" pitchFamily="18" charset="0"/>
              </a:rPr>
              <a:t>"y":2644091.060000,</a:t>
            </a:r>
            <a:endParaRPr kumimoji="0" lang="en-US" altLang="zh-CN" sz="1200" b="0" i="0" u="none" strike="noStrike" cap="none" normalizeH="0" baseline="0" dirty="0">
              <a:ln>
                <a:noFill/>
              </a:ln>
              <a:solidFill>
                <a:srgbClr val="000000"/>
              </a:solidFill>
              <a:effectLst/>
              <a:latin typeface="Perpetua" panose="02020502060401020303" pitchFamily="18"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Perpetua" panose="02020502060401020303" pitchFamily="18" charset="0"/>
              </a:rPr>
              <a:t>"zoom":1}}</a:t>
            </a:r>
            <a:endParaRPr kumimoji="0" lang="zh-CN" altLang="zh-CN" sz="1200" b="0" i="0" u="none" strike="noStrike" cap="none" normalizeH="0" baseline="0" dirty="0">
              <a:ln>
                <a:noFill/>
              </a:ln>
              <a:solidFill>
                <a:schemeClr val="tx1"/>
              </a:solidFill>
              <a:effectLst/>
              <a:latin typeface="Perpetua" panose="02020502060401020303" pitchFamily="18" charset="0"/>
            </a:endParaRPr>
          </a:p>
        </p:txBody>
      </p:sp>
      <p:pic>
        <p:nvPicPr>
          <p:cNvPr id="22" name="图片 21">
            <a:extLst>
              <a:ext uri="{FF2B5EF4-FFF2-40B4-BE49-F238E27FC236}">
                <a16:creationId xmlns="" xmlns:a16="http://schemas.microsoft.com/office/drawing/2014/main" id="{DC325C71-3848-4DD2-BD05-E047A8991A3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33691" y="1989189"/>
            <a:ext cx="541532" cy="541532"/>
          </a:xfrm>
          <a:prstGeom prst="rect">
            <a:avLst/>
          </a:prstGeom>
        </p:spPr>
      </p:pic>
      <p:pic>
        <p:nvPicPr>
          <p:cNvPr id="23" name="图片 22">
            <a:extLst>
              <a:ext uri="{FF2B5EF4-FFF2-40B4-BE49-F238E27FC236}">
                <a16:creationId xmlns="" xmlns:a16="http://schemas.microsoft.com/office/drawing/2014/main" id="{D08454D4-A762-4429-AC62-1B976D4915C0}"/>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tretch>
            <a:fillRect/>
          </a:stretch>
        </p:blipFill>
        <p:spPr>
          <a:xfrm>
            <a:off x="7038807" y="1655153"/>
            <a:ext cx="1582458" cy="1106093"/>
          </a:xfrm>
          <a:prstGeom prst="rect">
            <a:avLst/>
          </a:prstGeom>
        </p:spPr>
      </p:pic>
      <p:sp>
        <p:nvSpPr>
          <p:cNvPr id="24" name="文本框 23">
            <a:extLst>
              <a:ext uri="{FF2B5EF4-FFF2-40B4-BE49-F238E27FC236}">
                <a16:creationId xmlns="" xmlns:a16="http://schemas.microsoft.com/office/drawing/2014/main" id="{796BEDFF-139F-496A-90C6-B55A262D18EE}"/>
              </a:ext>
            </a:extLst>
          </p:cNvPr>
          <p:cNvSpPr txBox="1"/>
          <p:nvPr/>
        </p:nvSpPr>
        <p:spPr>
          <a:xfrm>
            <a:off x="909757" y="2630552"/>
            <a:ext cx="1006018" cy="369332"/>
          </a:xfrm>
          <a:prstGeom prst="rect">
            <a:avLst/>
          </a:prstGeom>
          <a:noFill/>
        </p:spPr>
        <p:txBody>
          <a:bodyPr wrap="square" rtlCol="0">
            <a:spAutoFit/>
          </a:bodyPr>
          <a:lstStyle/>
          <a:p>
            <a:r>
              <a:rPr lang="en-US" altLang="zh-CN" dirty="0" err="1">
                <a:latin typeface="Perpetua" panose="02020502060401020303" pitchFamily="18" charset="0"/>
                <a:ea typeface="Cambria" panose="02040503050406030204" pitchFamily="18" charset="0"/>
              </a:rPr>
              <a:t>lng</a:t>
            </a:r>
            <a:r>
              <a:rPr lang="en-US" altLang="zh-CN" dirty="0">
                <a:latin typeface="Perpetua" panose="02020502060401020303" pitchFamily="18" charset="0"/>
                <a:ea typeface="Cambria" panose="02040503050406030204" pitchFamily="18" charset="0"/>
              </a:rPr>
              <a:t> &amp; </a:t>
            </a:r>
            <a:r>
              <a:rPr lang="en-US" altLang="zh-CN" dirty="0" err="1">
                <a:latin typeface="Perpetua" panose="02020502060401020303" pitchFamily="18" charset="0"/>
                <a:ea typeface="Cambria" panose="02040503050406030204" pitchFamily="18" charset="0"/>
              </a:rPr>
              <a:t>lat</a:t>
            </a:r>
            <a:endParaRPr lang="zh-CN" altLang="en-US" dirty="0">
              <a:latin typeface="Perpetua" panose="02020502060401020303" pitchFamily="18" charset="0"/>
            </a:endParaRPr>
          </a:p>
        </p:txBody>
      </p:sp>
      <p:sp>
        <p:nvSpPr>
          <p:cNvPr id="25" name="文本框 24">
            <a:extLst>
              <a:ext uri="{FF2B5EF4-FFF2-40B4-BE49-F238E27FC236}">
                <a16:creationId xmlns="" xmlns:a16="http://schemas.microsoft.com/office/drawing/2014/main" id="{0F839FC1-6D58-4D7C-97E6-0AD16476057A}"/>
              </a:ext>
            </a:extLst>
          </p:cNvPr>
          <p:cNvSpPr txBox="1"/>
          <p:nvPr/>
        </p:nvSpPr>
        <p:spPr>
          <a:xfrm>
            <a:off x="3886738" y="2580762"/>
            <a:ext cx="1101468" cy="369332"/>
          </a:xfrm>
          <a:prstGeom prst="rect">
            <a:avLst/>
          </a:prstGeom>
          <a:noFill/>
        </p:spPr>
        <p:txBody>
          <a:bodyPr wrap="square" rtlCol="0">
            <a:spAutoFit/>
          </a:bodyPr>
          <a:lstStyle/>
          <a:p>
            <a:r>
              <a:rPr lang="en-US" altLang="zh-CN" dirty="0" err="1">
                <a:latin typeface="Perpetua" panose="02020502060401020303" pitchFamily="18" charset="0"/>
                <a:ea typeface="Cambria" panose="02040503050406030204" pitchFamily="18" charset="0"/>
              </a:rPr>
              <a:t>svid</a:t>
            </a:r>
            <a:r>
              <a:rPr lang="en-US" altLang="zh-CN" dirty="0">
                <a:latin typeface="Perpetua" panose="02020502060401020303" pitchFamily="18" charset="0"/>
                <a:ea typeface="Cambria" panose="02040503050406030204" pitchFamily="18" charset="0"/>
              </a:rPr>
              <a:t>/</a:t>
            </a:r>
            <a:r>
              <a:rPr lang="en-US" altLang="zh-CN" dirty="0" err="1">
                <a:latin typeface="Perpetua" panose="02020502060401020303" pitchFamily="18" charset="0"/>
                <a:ea typeface="Cambria" panose="02040503050406030204" pitchFamily="18" charset="0"/>
              </a:rPr>
              <a:t>pano</a:t>
            </a:r>
            <a:endParaRPr lang="zh-CN" altLang="en-US" dirty="0">
              <a:latin typeface="Perpetua" panose="02020502060401020303" pitchFamily="18" charset="0"/>
            </a:endParaRPr>
          </a:p>
        </p:txBody>
      </p:sp>
      <p:sp>
        <p:nvSpPr>
          <p:cNvPr id="26" name="文本框 25">
            <a:extLst>
              <a:ext uri="{FF2B5EF4-FFF2-40B4-BE49-F238E27FC236}">
                <a16:creationId xmlns="" xmlns:a16="http://schemas.microsoft.com/office/drawing/2014/main" id="{665C8D9F-D69B-4A45-A7AE-CE689220C5ED}"/>
              </a:ext>
            </a:extLst>
          </p:cNvPr>
          <p:cNvSpPr txBox="1"/>
          <p:nvPr/>
        </p:nvSpPr>
        <p:spPr>
          <a:xfrm>
            <a:off x="6993491" y="2717922"/>
            <a:ext cx="1740379" cy="369332"/>
          </a:xfrm>
          <a:prstGeom prst="rect">
            <a:avLst/>
          </a:prstGeom>
          <a:noFill/>
        </p:spPr>
        <p:txBody>
          <a:bodyPr wrap="square" rtlCol="0">
            <a:spAutoFit/>
          </a:bodyPr>
          <a:lstStyle/>
          <a:p>
            <a:pPr algn="ctr"/>
            <a:r>
              <a:rPr lang="en-US" altLang="zh-CN" dirty="0">
                <a:latin typeface="Perpetua" panose="02020502060401020303" pitchFamily="18" charset="0"/>
                <a:ea typeface="Cambria" panose="02040503050406030204" pitchFamily="18" charset="0"/>
              </a:rPr>
              <a:t>street view image</a:t>
            </a:r>
            <a:endParaRPr lang="zh-CN" altLang="en-US" dirty="0">
              <a:latin typeface="Perpetua" panose="02020502060401020303" pitchFamily="18" charset="0"/>
            </a:endParaRPr>
          </a:p>
        </p:txBody>
      </p:sp>
      <p:sp>
        <p:nvSpPr>
          <p:cNvPr id="27" name=" 159">
            <a:extLst>
              <a:ext uri="{FF2B5EF4-FFF2-40B4-BE49-F238E27FC236}">
                <a16:creationId xmlns="" xmlns:a16="http://schemas.microsoft.com/office/drawing/2014/main" id="{F1E7E5AF-B531-42B0-9704-7BC7755E6F94}"/>
              </a:ext>
            </a:extLst>
          </p:cNvPr>
          <p:cNvSpPr/>
          <p:nvPr/>
        </p:nvSpPr>
        <p:spPr>
          <a:xfrm>
            <a:off x="2343518" y="2206333"/>
            <a:ext cx="541532" cy="11193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8" name=" 159">
            <a:extLst>
              <a:ext uri="{FF2B5EF4-FFF2-40B4-BE49-F238E27FC236}">
                <a16:creationId xmlns="" xmlns:a16="http://schemas.microsoft.com/office/drawing/2014/main" id="{AD32CE6D-4DF9-44EF-84EE-1EA4D5F96F9A}"/>
              </a:ext>
            </a:extLst>
          </p:cNvPr>
          <p:cNvSpPr/>
          <p:nvPr/>
        </p:nvSpPr>
        <p:spPr>
          <a:xfrm>
            <a:off x="5574487" y="2221247"/>
            <a:ext cx="541532" cy="11193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9" name="矩形 28">
            <a:extLst>
              <a:ext uri="{FF2B5EF4-FFF2-40B4-BE49-F238E27FC236}">
                <a16:creationId xmlns="" xmlns:a16="http://schemas.microsoft.com/office/drawing/2014/main" id="{75A05DAA-B67D-4340-9C0E-368B24612B08}"/>
              </a:ext>
            </a:extLst>
          </p:cNvPr>
          <p:cNvSpPr/>
          <p:nvPr/>
        </p:nvSpPr>
        <p:spPr>
          <a:xfrm>
            <a:off x="5525451" y="3238463"/>
            <a:ext cx="994767" cy="1772793"/>
          </a:xfrm>
          <a:prstGeom prst="rect">
            <a:avLst/>
          </a:prstGeom>
          <a:solidFill>
            <a:schemeClr val="accent6">
              <a:lumMod val="40000"/>
              <a:lumOff val="60000"/>
            </a:schemeClr>
          </a:solidFill>
          <a:effectLst>
            <a:outerShdw blurRad="50800" dist="38100" dir="2700000" algn="tl" rotWithShape="0">
              <a:prstClr val="black">
                <a:alpha val="40000"/>
              </a:prstClr>
            </a:outerShdw>
          </a:effectLst>
        </p:spPr>
        <p:txBody>
          <a:bodyPr wrap="square">
            <a:spAutoFit/>
          </a:bodyPr>
          <a:lstStyle/>
          <a:p>
            <a:pPr>
              <a:lnSpc>
                <a:spcPct val="130000"/>
              </a:lnSpc>
            </a:pPr>
            <a:r>
              <a:rPr lang="zh-CN" altLang="en-US" sz="1200" dirty="0">
                <a:latin typeface="Perpetua" panose="02020502060401020303" pitchFamily="18" charset="0"/>
              </a:rPr>
              <a:t>http://map.qq.com/#pano=</a:t>
            </a:r>
            <a:r>
              <a:rPr lang="zh-CN" altLang="zh-CN" sz="1200" dirty="0">
                <a:solidFill>
                  <a:srgbClr val="C00000"/>
                </a:solidFill>
                <a:latin typeface="Perpetua" panose="02020502060401020303" pitchFamily="18" charset="0"/>
              </a:rPr>
              <a:t>10061050120710142025800</a:t>
            </a:r>
            <a:r>
              <a:rPr lang="zh-CN" altLang="en-US" sz="1200" dirty="0">
                <a:latin typeface="Perpetua" panose="02020502060401020303" pitchFamily="18" charset="0"/>
              </a:rPr>
              <a:t>&amp;heading=</a:t>
            </a:r>
            <a:r>
              <a:rPr lang="en-US" altLang="zh-CN" sz="1200" dirty="0">
                <a:latin typeface="Perpetua" panose="02020502060401020303" pitchFamily="18" charset="0"/>
              </a:rPr>
              <a:t>0</a:t>
            </a:r>
            <a:r>
              <a:rPr lang="zh-CN" altLang="en-US" sz="1200" dirty="0">
                <a:latin typeface="Perpetua" panose="02020502060401020303" pitchFamily="18" charset="0"/>
              </a:rPr>
              <a:t>&amp;pitch=0&amp;zoom=1</a:t>
            </a:r>
          </a:p>
        </p:txBody>
      </p:sp>
      <p:sp>
        <p:nvSpPr>
          <p:cNvPr id="30" name="矩形 29">
            <a:extLst>
              <a:ext uri="{FF2B5EF4-FFF2-40B4-BE49-F238E27FC236}">
                <a16:creationId xmlns="" xmlns:a16="http://schemas.microsoft.com/office/drawing/2014/main" id="{A5E878FF-1852-4704-8F13-DC7D58E397F5}"/>
              </a:ext>
            </a:extLst>
          </p:cNvPr>
          <p:cNvSpPr/>
          <p:nvPr/>
        </p:nvSpPr>
        <p:spPr>
          <a:xfrm>
            <a:off x="677855" y="3894028"/>
            <a:ext cx="972793" cy="461665"/>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a:spAutoFit/>
          </a:bodyPr>
          <a:lstStyle/>
          <a:p>
            <a:r>
              <a:rPr lang="zh-CN" altLang="en-US" sz="1200" i="1" dirty="0">
                <a:latin typeface="Perpetua" panose="02020502060401020303" pitchFamily="18" charset="0"/>
              </a:rPr>
              <a:t>lng=</a:t>
            </a:r>
            <a:r>
              <a:rPr lang="zh-CN" altLang="en-US" sz="1200" i="1" dirty="0">
                <a:solidFill>
                  <a:srgbClr val="C00000"/>
                </a:solidFill>
                <a:latin typeface="Perpetua" panose="02020502060401020303" pitchFamily="18" charset="0"/>
              </a:rPr>
              <a:t>113.3</a:t>
            </a:r>
            <a:r>
              <a:rPr lang="en-US" altLang="zh-CN" sz="1200" i="1" dirty="0">
                <a:solidFill>
                  <a:schemeClr val="bg1">
                    <a:lumMod val="50000"/>
                  </a:schemeClr>
                </a:solidFill>
                <a:latin typeface="Perpetua" panose="02020502060401020303" pitchFamily="18" charset="0"/>
              </a:rPr>
              <a:t> </a:t>
            </a:r>
          </a:p>
          <a:p>
            <a:r>
              <a:rPr lang="en-US" altLang="zh-CN" sz="1200" i="1" dirty="0" err="1">
                <a:latin typeface="Perpetua" panose="02020502060401020303" pitchFamily="18" charset="0"/>
              </a:rPr>
              <a:t>lat</a:t>
            </a:r>
            <a:r>
              <a:rPr lang="en-US" altLang="zh-CN" sz="1200" i="1" dirty="0">
                <a:latin typeface="Perpetua" panose="02020502060401020303" pitchFamily="18" charset="0"/>
              </a:rPr>
              <a:t> = </a:t>
            </a:r>
            <a:r>
              <a:rPr lang="zh-CN" altLang="en-US" sz="1200" i="1" dirty="0">
                <a:solidFill>
                  <a:srgbClr val="C00000"/>
                </a:solidFill>
                <a:latin typeface="Perpetua" panose="02020502060401020303" pitchFamily="18" charset="0"/>
              </a:rPr>
              <a:t>23.10</a:t>
            </a:r>
            <a:endParaRPr lang="zh-CN" altLang="en-US" sz="1200" dirty="0">
              <a:solidFill>
                <a:srgbClr val="C00000"/>
              </a:solidFill>
              <a:latin typeface="Perpetua" panose="02020502060401020303" pitchFamily="18" charset="0"/>
            </a:endParaRPr>
          </a:p>
        </p:txBody>
      </p:sp>
      <p:sp>
        <p:nvSpPr>
          <p:cNvPr id="31" name=" 159">
            <a:extLst>
              <a:ext uri="{FF2B5EF4-FFF2-40B4-BE49-F238E27FC236}">
                <a16:creationId xmlns="" xmlns:a16="http://schemas.microsoft.com/office/drawing/2014/main" id="{99A3D6E1-2FE0-4B0C-B506-CC97BEC207EF}"/>
              </a:ext>
            </a:extLst>
          </p:cNvPr>
          <p:cNvSpPr/>
          <p:nvPr/>
        </p:nvSpPr>
        <p:spPr>
          <a:xfrm>
            <a:off x="2072752" y="4087518"/>
            <a:ext cx="541532" cy="11193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2" name=" 159">
            <a:extLst>
              <a:ext uri="{FF2B5EF4-FFF2-40B4-BE49-F238E27FC236}">
                <a16:creationId xmlns="" xmlns:a16="http://schemas.microsoft.com/office/drawing/2014/main" id="{3FE21326-A795-43AB-AEF1-C1CE8E62A838}"/>
              </a:ext>
            </a:extLst>
          </p:cNvPr>
          <p:cNvSpPr/>
          <p:nvPr/>
        </p:nvSpPr>
        <p:spPr>
          <a:xfrm>
            <a:off x="5021026" y="4723508"/>
            <a:ext cx="397525" cy="11193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3" name=" 159">
            <a:extLst>
              <a:ext uri="{FF2B5EF4-FFF2-40B4-BE49-F238E27FC236}">
                <a16:creationId xmlns="" xmlns:a16="http://schemas.microsoft.com/office/drawing/2014/main" id="{9413E395-2DB1-446E-962B-7AFE80345085}"/>
              </a:ext>
            </a:extLst>
          </p:cNvPr>
          <p:cNvSpPr/>
          <p:nvPr/>
        </p:nvSpPr>
        <p:spPr>
          <a:xfrm rot="16200000">
            <a:off x="2145968" y="4385478"/>
            <a:ext cx="395100" cy="82619"/>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4" name="矩形 33"/>
          <p:cNvSpPr/>
          <p:nvPr/>
        </p:nvSpPr>
        <p:spPr>
          <a:xfrm>
            <a:off x="5525452" y="5267505"/>
            <a:ext cx="994767" cy="1384995"/>
          </a:xfrm>
          <a:prstGeom prst="rect">
            <a:avLst/>
          </a:prstGeom>
          <a:solidFill>
            <a:schemeClr val="accent6">
              <a:lumMod val="40000"/>
              <a:lumOff val="60000"/>
            </a:schemeClr>
          </a:solidFill>
          <a:effectLst>
            <a:outerShdw blurRad="50800" dist="38100" dir="2700000" algn="tl" rotWithShape="0">
              <a:prstClr val="black">
                <a:alpha val="40000"/>
              </a:prstClr>
            </a:outerShdw>
          </a:effectLst>
        </p:spPr>
        <p:txBody>
          <a:bodyPr wrap="square">
            <a:spAutoFit/>
          </a:bodyPr>
          <a:lstStyle/>
          <a:p>
            <a:r>
              <a:rPr lang="zh-CN" altLang="en-US" sz="1200" dirty="0">
                <a:latin typeface="Perpetua" panose="02020502060401020303" pitchFamily="18" charset="0"/>
              </a:rPr>
              <a:t>https://sv6.map.qq.com/</a:t>
            </a:r>
            <a:r>
              <a:rPr lang="en-US" altLang="zh-CN" sz="1200" dirty="0" err="1">
                <a:latin typeface="Perpetua" panose="02020502060401020303" pitchFamily="18" charset="0"/>
              </a:rPr>
              <a:t>mmthumb</a:t>
            </a:r>
            <a:r>
              <a:rPr lang="zh-CN" altLang="en-US" sz="1200" dirty="0">
                <a:latin typeface="Perpetua" panose="02020502060401020303" pitchFamily="18" charset="0"/>
              </a:rPr>
              <a:t>?svid=</a:t>
            </a:r>
            <a:r>
              <a:rPr lang="zh-CN" altLang="zh-CN" sz="1200" dirty="0">
                <a:solidFill>
                  <a:srgbClr val="C00000"/>
                </a:solidFill>
                <a:latin typeface="Perpetua" panose="02020502060401020303" pitchFamily="18" charset="0"/>
              </a:rPr>
              <a:t>10061050120710142025800</a:t>
            </a:r>
            <a:r>
              <a:rPr lang="zh-CN" altLang="en-US" sz="1200" dirty="0">
                <a:latin typeface="Perpetua" panose="02020502060401020303" pitchFamily="18" charset="0"/>
              </a:rPr>
              <a:t>&amp;from=web</a:t>
            </a:r>
          </a:p>
        </p:txBody>
      </p:sp>
      <p:sp>
        <p:nvSpPr>
          <p:cNvPr id="35" name="文本框 34"/>
          <p:cNvSpPr txBox="1"/>
          <p:nvPr/>
        </p:nvSpPr>
        <p:spPr>
          <a:xfrm>
            <a:off x="7393058" y="6259768"/>
            <a:ext cx="1293768" cy="276999"/>
          </a:xfrm>
          <a:prstGeom prst="rect">
            <a:avLst/>
          </a:prstGeom>
          <a:noFill/>
        </p:spPr>
        <p:txBody>
          <a:bodyPr wrap="square" rtlCol="0">
            <a:spAutoFit/>
          </a:bodyPr>
          <a:lstStyle/>
          <a:p>
            <a:r>
              <a:rPr lang="en-US" altLang="zh-CN" sz="1200" dirty="0">
                <a:latin typeface="Perpetua" panose="02020502060401020303" pitchFamily="18" charset="0"/>
                <a:ea typeface="Cambria" panose="02040503050406030204" pitchFamily="18" charset="0"/>
              </a:rPr>
              <a:t>panoramic view</a:t>
            </a:r>
            <a:endParaRPr lang="zh-CN" altLang="en-US" sz="1200" dirty="0">
              <a:latin typeface="Perpetua" panose="02020502060401020303" pitchFamily="18" charset="0"/>
            </a:endParaRPr>
          </a:p>
        </p:txBody>
      </p:sp>
      <p:sp>
        <p:nvSpPr>
          <p:cNvPr id="36" name="文本框 35"/>
          <p:cNvSpPr txBox="1"/>
          <p:nvPr/>
        </p:nvSpPr>
        <p:spPr>
          <a:xfrm>
            <a:off x="7038807" y="4603820"/>
            <a:ext cx="1841364" cy="276999"/>
          </a:xfrm>
          <a:prstGeom prst="rect">
            <a:avLst/>
          </a:prstGeom>
          <a:noFill/>
        </p:spPr>
        <p:txBody>
          <a:bodyPr wrap="square" rtlCol="0">
            <a:spAutoFit/>
          </a:bodyPr>
          <a:lstStyle/>
          <a:p>
            <a:r>
              <a:rPr lang="en-US" altLang="zh-CN" sz="1200" dirty="0">
                <a:latin typeface="Perpetua" panose="02020502060401020303" pitchFamily="18" charset="0"/>
                <a:ea typeface="Cambria" panose="02040503050406030204" pitchFamily="18" charset="0"/>
              </a:rPr>
              <a:t>panoramic interaction view</a:t>
            </a:r>
            <a:endParaRPr lang="zh-CN" altLang="en-US" sz="1200" dirty="0">
              <a:latin typeface="Perpetua" panose="02020502060401020303" pitchFamily="18" charset="0"/>
            </a:endParaRPr>
          </a:p>
        </p:txBody>
      </p:sp>
      <p:pic>
        <p:nvPicPr>
          <p:cNvPr id="37" name="图片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93491" y="3482040"/>
            <a:ext cx="1885292" cy="1100550"/>
          </a:xfrm>
          <a:prstGeom prst="rect">
            <a:avLst/>
          </a:prstGeom>
        </p:spPr>
      </p:pic>
      <p:pic>
        <p:nvPicPr>
          <p:cNvPr id="38" name="图片 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43823" y="5607909"/>
            <a:ext cx="2010442" cy="670148"/>
          </a:xfrm>
          <a:prstGeom prst="rect">
            <a:avLst/>
          </a:prstGeom>
        </p:spPr>
      </p:pic>
      <p:pic>
        <p:nvPicPr>
          <p:cNvPr id="39" name="图片 38">
            <a:extLst>
              <a:ext uri="{FF2B5EF4-FFF2-40B4-BE49-F238E27FC236}">
                <a16:creationId xmlns="" xmlns:a16="http://schemas.microsoft.com/office/drawing/2014/main" id="{CB7658A5-4E81-4791-BD1B-8F80AACBF5A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38795" y="1892543"/>
            <a:ext cx="631312" cy="631312"/>
          </a:xfrm>
          <a:prstGeom prst="rect">
            <a:avLst/>
          </a:prstGeom>
        </p:spPr>
      </p:pic>
      <p:cxnSp>
        <p:nvCxnSpPr>
          <p:cNvPr id="10" name="直接连接符 9"/>
          <p:cNvCxnSpPr/>
          <p:nvPr/>
        </p:nvCxnSpPr>
        <p:spPr>
          <a:xfrm>
            <a:off x="16264" y="3140015"/>
            <a:ext cx="9127736" cy="17253"/>
          </a:xfrm>
          <a:prstGeom prst="line">
            <a:avLst/>
          </a:prstGeom>
          <a:ln w="28575">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29686" y="1539320"/>
            <a:ext cx="4480394" cy="424732"/>
          </a:xfrm>
          <a:prstGeom prst="rect">
            <a:avLst/>
          </a:prstGeom>
        </p:spPr>
        <p:txBody>
          <a:bodyPr wrap="none">
            <a:spAutoFit/>
          </a:bodyPr>
          <a:lstStyle/>
          <a:p>
            <a:pPr marL="342900" lvl="1" indent="-342900">
              <a:lnSpc>
                <a:spcPct val="120000"/>
              </a:lnSpc>
              <a:buAutoNum type="arabicPeriod"/>
            </a:pPr>
            <a:r>
              <a:rPr lang="en-US" altLang="zh-CN" b="1" i="1" dirty="0"/>
              <a:t>Feature extraction from multisource data</a:t>
            </a:r>
          </a:p>
        </p:txBody>
      </p:sp>
      <p:sp>
        <p:nvSpPr>
          <p:cNvPr id="40" name="文本框 39">
            <a:extLst>
              <a:ext uri="{FF2B5EF4-FFF2-40B4-BE49-F238E27FC236}">
                <a16:creationId xmlns="" xmlns:a16="http://schemas.microsoft.com/office/drawing/2014/main" id="{C5869A5D-25C7-4B55-820A-C796A90A37E5}"/>
              </a:ext>
            </a:extLst>
          </p:cNvPr>
          <p:cNvSpPr txBox="1"/>
          <p:nvPr/>
        </p:nvSpPr>
        <p:spPr>
          <a:xfrm>
            <a:off x="40580" y="6159913"/>
            <a:ext cx="2348117" cy="646331"/>
          </a:xfrm>
          <a:prstGeom prst="rect">
            <a:avLst/>
          </a:prstGeom>
          <a:solidFill>
            <a:schemeClr val="accent6">
              <a:lumMod val="40000"/>
              <a:lumOff val="60000"/>
            </a:schemeClr>
          </a:solidFill>
          <a:effectLst>
            <a:outerShdw blurRad="50800" dist="38100" algn="l" rotWithShape="0">
              <a:prstClr val="black">
                <a:alpha val="40000"/>
              </a:prstClr>
            </a:outerShdw>
          </a:effectLst>
        </p:spPr>
        <p:txBody>
          <a:bodyPr wrap="square" rtlCol="0">
            <a:spAutoFit/>
          </a:bodyPr>
          <a:lstStyle/>
          <a:p>
            <a:r>
              <a:rPr lang="en-US" altLang="zh-CN" b="1" dirty="0">
                <a:latin typeface="Cambria" panose="02040503050406030204" pitchFamily="18" charset="0"/>
                <a:ea typeface="Cambria" panose="02040503050406030204" pitchFamily="18" charset="0"/>
              </a:rPr>
              <a:t>Don’t Be Evil.</a:t>
            </a:r>
          </a:p>
          <a:p>
            <a:pPr algn="r"/>
            <a:r>
              <a:rPr lang="en-US" altLang="zh-CN" i="1" dirty="0">
                <a:latin typeface="Times New Roman" panose="02020603050405020304" pitchFamily="18" charset="0"/>
                <a:ea typeface="Cambria" panose="02040503050406030204" pitchFamily="18" charset="0"/>
                <a:cs typeface="Times New Roman" panose="02020603050405020304" pitchFamily="18" charset="0"/>
              </a:rPr>
              <a:t>—Google</a:t>
            </a:r>
          </a:p>
        </p:txBody>
      </p:sp>
      <p:sp>
        <p:nvSpPr>
          <p:cNvPr id="41"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42"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9954691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1.2. Methodology</a:t>
            </a:r>
            <a:endParaRPr lang="zh-CN" altLang="en-US" sz="2800" b="1"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158" y="1182819"/>
            <a:ext cx="3537462" cy="2358309"/>
          </a:xfrm>
          <a:prstGeom prst="rect">
            <a:avLst/>
          </a:prstGeom>
        </p:spPr>
      </p:pic>
      <p:pic>
        <p:nvPicPr>
          <p:cNvPr id="18" name="图片 17"/>
          <p:cNvPicPr/>
          <p:nvPr/>
        </p:nvPicPr>
        <p:blipFill>
          <a:blip r:embed="rId5" cstate="print">
            <a:extLst>
              <a:ext uri="{28A0092B-C50C-407E-A947-70E740481C1C}">
                <a14:useLocalDpi xmlns:a14="http://schemas.microsoft.com/office/drawing/2010/main" val="0"/>
              </a:ext>
            </a:extLst>
          </a:blip>
          <a:stretch>
            <a:fillRect/>
          </a:stretch>
        </p:blipFill>
        <p:spPr>
          <a:xfrm>
            <a:off x="4954787" y="4187549"/>
            <a:ext cx="4014866" cy="2477979"/>
          </a:xfrm>
          <a:prstGeom prst="rect">
            <a:avLst/>
          </a:prstGeom>
        </p:spPr>
      </p:pic>
      <p:pic>
        <p:nvPicPr>
          <p:cNvPr id="19" name="图片 18"/>
          <p:cNvPicPr/>
          <p:nvPr/>
        </p:nvPicPr>
        <p:blipFill>
          <a:blip r:embed="rId6" cstate="print">
            <a:extLst>
              <a:ext uri="{28A0092B-C50C-407E-A947-70E740481C1C}">
                <a14:useLocalDpi xmlns:a14="http://schemas.microsoft.com/office/drawing/2010/main" val="0"/>
              </a:ext>
            </a:extLst>
          </a:blip>
          <a:stretch>
            <a:fillRect/>
          </a:stretch>
        </p:blipFill>
        <p:spPr>
          <a:xfrm>
            <a:off x="415155" y="4120417"/>
            <a:ext cx="3739000" cy="2495550"/>
          </a:xfrm>
          <a:prstGeom prst="rect">
            <a:avLst/>
          </a:prstGeom>
        </p:spPr>
      </p:pic>
      <p:pic>
        <p:nvPicPr>
          <p:cNvPr id="15" name="图片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0940" y="2003730"/>
            <a:ext cx="1917322" cy="1397688"/>
          </a:xfrm>
          <a:prstGeom prst="rect">
            <a:avLst/>
          </a:prstGeom>
          <a:ln w="9525" cap="sq">
            <a:solidFill>
              <a:srgbClr val="000000"/>
            </a:solidFill>
            <a:miter lim="800000"/>
          </a:ln>
          <a:effectLst>
            <a:outerShdw blurRad="57150" dist="50800" dir="2700000" algn="tl" rotWithShape="0">
              <a:srgbClr val="000000">
                <a:alpha val="40000"/>
              </a:srgbClr>
            </a:outerShdw>
          </a:effectLst>
        </p:spPr>
      </p:pic>
      <p:sp>
        <p:nvSpPr>
          <p:cNvPr id="10" name="文本框 9"/>
          <p:cNvSpPr txBox="1"/>
          <p:nvPr/>
        </p:nvSpPr>
        <p:spPr>
          <a:xfrm>
            <a:off x="2416817" y="1918298"/>
            <a:ext cx="2856341" cy="2031325"/>
          </a:xfrm>
          <a:prstGeom prst="rect">
            <a:avLst/>
          </a:prstGeom>
          <a:noFill/>
        </p:spPr>
        <p:txBody>
          <a:bodyPr wrap="square" rtlCol="0">
            <a:spAutoFit/>
          </a:bodyPr>
          <a:lstStyle/>
          <a:p>
            <a:pPr marL="285750" indent="-285750">
              <a:buSzPct val="75000"/>
              <a:buFont typeface="Wingdings" panose="05000000000000000000" pitchFamily="2" charset="2"/>
              <a:buChar char="p"/>
            </a:pPr>
            <a:r>
              <a:rPr lang="en-US" altLang="zh-CN" dirty="0">
                <a:latin typeface="Perpetua" panose="02020502060401020303" pitchFamily="18" charset="0"/>
              </a:rPr>
              <a:t>grid search (100 meters) to search for roads covered with SV photos</a:t>
            </a:r>
          </a:p>
          <a:p>
            <a:pPr marL="285750" indent="-285750">
              <a:buSzPct val="75000"/>
              <a:buFont typeface="Wingdings" panose="05000000000000000000" pitchFamily="2" charset="2"/>
              <a:buChar char="p"/>
            </a:pPr>
            <a:r>
              <a:rPr lang="en-US" altLang="zh-CN" dirty="0">
                <a:latin typeface="Perpetua" panose="02020502060401020303" pitchFamily="18" charset="0"/>
              </a:rPr>
              <a:t>download SV images on the roads at a distance of 60 meters</a:t>
            </a:r>
          </a:p>
          <a:p>
            <a:pPr marL="285750" indent="-285750">
              <a:buSzPct val="75000"/>
              <a:buFont typeface="Wingdings" panose="05000000000000000000" pitchFamily="2" charset="2"/>
              <a:buChar char="p"/>
            </a:pPr>
            <a:r>
              <a:rPr lang="en-US" altLang="zh-CN" dirty="0">
                <a:latin typeface="Perpetua" panose="02020502060401020303" pitchFamily="18" charset="0"/>
              </a:rPr>
              <a:t>finally got 20453 SV images</a:t>
            </a:r>
            <a:endParaRPr lang="zh-CN" altLang="en-US" dirty="0">
              <a:latin typeface="Perpetua" panose="02020502060401020303" pitchFamily="18" charset="0"/>
            </a:endParaRPr>
          </a:p>
        </p:txBody>
      </p:sp>
      <p:sp>
        <p:nvSpPr>
          <p:cNvPr id="21" name=" 159">
            <a:extLst>
              <a:ext uri="{FF2B5EF4-FFF2-40B4-BE49-F238E27FC236}">
                <a16:creationId xmlns="" xmlns:a16="http://schemas.microsoft.com/office/drawing/2014/main" id="{AD32CE6D-4DF9-44EF-84EE-1EA4D5F96F9A}"/>
              </a:ext>
            </a:extLst>
          </p:cNvPr>
          <p:cNvSpPr/>
          <p:nvPr/>
        </p:nvSpPr>
        <p:spPr>
          <a:xfrm>
            <a:off x="4289973" y="5533790"/>
            <a:ext cx="541532" cy="11193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 159">
            <a:extLst>
              <a:ext uri="{FF2B5EF4-FFF2-40B4-BE49-F238E27FC236}">
                <a16:creationId xmlns="" xmlns:a16="http://schemas.microsoft.com/office/drawing/2014/main" id="{AD32CE6D-4DF9-44EF-84EE-1EA4D5F96F9A}"/>
              </a:ext>
            </a:extLst>
          </p:cNvPr>
          <p:cNvSpPr/>
          <p:nvPr/>
        </p:nvSpPr>
        <p:spPr>
          <a:xfrm rot="5400000">
            <a:off x="1060296" y="3708992"/>
            <a:ext cx="541532" cy="11193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 159">
            <a:extLst>
              <a:ext uri="{FF2B5EF4-FFF2-40B4-BE49-F238E27FC236}">
                <a16:creationId xmlns="" xmlns:a16="http://schemas.microsoft.com/office/drawing/2014/main" id="{AD32CE6D-4DF9-44EF-84EE-1EA4D5F96F9A}"/>
              </a:ext>
            </a:extLst>
          </p:cNvPr>
          <p:cNvSpPr/>
          <p:nvPr/>
        </p:nvSpPr>
        <p:spPr>
          <a:xfrm rot="16200000">
            <a:off x="6827091" y="3791202"/>
            <a:ext cx="541532" cy="11193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4" name="矩形 23"/>
          <p:cNvSpPr/>
          <p:nvPr/>
        </p:nvSpPr>
        <p:spPr>
          <a:xfrm>
            <a:off x="229686" y="1539320"/>
            <a:ext cx="4480394" cy="424732"/>
          </a:xfrm>
          <a:prstGeom prst="rect">
            <a:avLst/>
          </a:prstGeom>
        </p:spPr>
        <p:txBody>
          <a:bodyPr wrap="none">
            <a:spAutoFit/>
          </a:bodyPr>
          <a:lstStyle/>
          <a:p>
            <a:pPr marL="342900" lvl="1" indent="-342900">
              <a:lnSpc>
                <a:spcPct val="120000"/>
              </a:lnSpc>
              <a:buAutoNum type="arabicPeriod"/>
            </a:pPr>
            <a:r>
              <a:rPr lang="en-US" altLang="zh-CN" b="1" i="1" dirty="0"/>
              <a:t>Feature extraction from multisource data</a:t>
            </a:r>
          </a:p>
        </p:txBody>
      </p:sp>
      <p:sp>
        <p:nvSpPr>
          <p:cNvPr id="20"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25"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17643328"/>
      </p:ext>
    </p:extLst>
  </p:cSld>
  <p:clrMapOvr>
    <a:masterClrMapping/>
  </p:clrMapOvr>
  <mc:AlternateContent xmlns:mc="http://schemas.openxmlformats.org/markup-compatibility/2006" xmlns:p14="http://schemas.microsoft.com/office/powerpoint/2010/main">
    <mc:Choice Requires="p14">
      <p:transition spd="slow" p14:dur="2000" advTm="150"/>
    </mc:Choice>
    <mc:Fallback xmlns="">
      <p:transition spd="slow" advTm="15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1.2. Methodology</a:t>
            </a:r>
            <a:endParaRPr lang="zh-CN" altLang="en-US" sz="2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29844" y="1540967"/>
            <a:ext cx="4970622" cy="3046988"/>
          </a:xfrm>
          <a:prstGeom prst="rect">
            <a:avLst/>
          </a:prstGeom>
          <a:noFill/>
        </p:spPr>
        <p:txBody>
          <a:bodyPr wrap="square" rtlCol="0">
            <a:spAutoFit/>
          </a:bodyPr>
          <a:lstStyle/>
          <a:p>
            <a:pPr marL="342900" lvl="1" indent="-342900">
              <a:lnSpc>
                <a:spcPct val="120000"/>
              </a:lnSpc>
              <a:buAutoNum type="arabicPeriod"/>
            </a:pPr>
            <a:r>
              <a:rPr lang="en-US" altLang="zh-CN" b="1" i="1" dirty="0"/>
              <a:t>Feature extraction from multisource data</a:t>
            </a:r>
          </a:p>
          <a:p>
            <a:pPr marL="800100" lvl="2" indent="-342900">
              <a:lnSpc>
                <a:spcPct val="120000"/>
              </a:lnSpc>
              <a:buFontTx/>
              <a:buAutoNum type="arabicPeriod"/>
            </a:pPr>
            <a:r>
              <a:rPr lang="en-US" altLang="zh-CN" i="1" dirty="0"/>
              <a:t>Visual Features of HSR images</a:t>
            </a:r>
          </a:p>
          <a:p>
            <a:pPr marL="1257300" lvl="3" indent="-342900">
              <a:lnSpc>
                <a:spcPct val="120000"/>
              </a:lnSpc>
              <a:buFontTx/>
              <a:buAutoNum type="arabicPeriod"/>
            </a:pPr>
            <a:r>
              <a:rPr lang="en-US" altLang="zh-CN" i="1" dirty="0"/>
              <a:t>Spectral features  </a:t>
            </a:r>
          </a:p>
          <a:p>
            <a:pPr marL="1257300" lvl="3" indent="-342900">
              <a:lnSpc>
                <a:spcPct val="120000"/>
              </a:lnSpc>
              <a:buFontTx/>
              <a:buAutoNum type="arabicPeriod"/>
            </a:pPr>
            <a:r>
              <a:rPr lang="en-US" altLang="zh-CN" i="1" dirty="0"/>
              <a:t>Textural features (GLCM) </a:t>
            </a:r>
            <a:r>
              <a:rPr lang="en-US" altLang="zh-CN" sz="1600" i="1" dirty="0">
                <a:solidFill>
                  <a:schemeClr val="tx1">
                    <a:lumMod val="50000"/>
                    <a:lumOff val="50000"/>
                  </a:schemeClr>
                </a:solidFill>
                <a:latin typeface="Perpetua" panose="02020502060401020303" pitchFamily="18" charset="0"/>
              </a:rPr>
              <a:t>(</a:t>
            </a:r>
            <a:r>
              <a:rPr lang="en-US" altLang="zh-CN" sz="1600" i="1" dirty="0" err="1">
                <a:solidFill>
                  <a:schemeClr val="tx1">
                    <a:lumMod val="50000"/>
                    <a:lumOff val="50000"/>
                  </a:schemeClr>
                </a:solidFill>
                <a:latin typeface="Perpetua" panose="02020502060401020303" pitchFamily="18" charset="0"/>
              </a:rPr>
              <a:t>Mohanaiah</a:t>
            </a:r>
            <a:r>
              <a:rPr lang="en-US" altLang="zh-CN" sz="1600" i="1" dirty="0">
                <a:solidFill>
                  <a:schemeClr val="tx1">
                    <a:lumMod val="50000"/>
                    <a:lumOff val="50000"/>
                  </a:schemeClr>
                </a:solidFill>
                <a:latin typeface="Perpetua" panose="02020502060401020303" pitchFamily="18" charset="0"/>
              </a:rPr>
              <a:t> et al. 2013)</a:t>
            </a:r>
          </a:p>
          <a:p>
            <a:pPr marL="1257300" lvl="3" indent="-342900">
              <a:lnSpc>
                <a:spcPct val="120000"/>
              </a:lnSpc>
              <a:buFontTx/>
              <a:buAutoNum type="arabicPeriod"/>
            </a:pPr>
            <a:r>
              <a:rPr lang="en-US" altLang="zh-CN" i="1" dirty="0"/>
              <a:t>SIFT feature (128-d) </a:t>
            </a:r>
            <a:r>
              <a:rPr lang="en-US" altLang="zh-CN" sz="1600" i="1" dirty="0">
                <a:solidFill>
                  <a:schemeClr val="tx1">
                    <a:lumMod val="50000"/>
                    <a:lumOff val="50000"/>
                  </a:schemeClr>
                </a:solidFill>
                <a:latin typeface="Perpetua" panose="02020502060401020303" pitchFamily="18" charset="0"/>
              </a:rPr>
              <a:t>(Lowe 2004)</a:t>
            </a:r>
            <a:endParaRPr lang="en-US" altLang="zh-CN" i="1" dirty="0"/>
          </a:p>
          <a:p>
            <a:pPr marL="800100" lvl="2" indent="-342900">
              <a:lnSpc>
                <a:spcPct val="120000"/>
              </a:lnSpc>
              <a:buAutoNum type="arabicPeriod"/>
            </a:pPr>
            <a:r>
              <a:rPr lang="en-US" altLang="zh-CN" i="1" dirty="0"/>
              <a:t>Deep features derived from SV images</a:t>
            </a:r>
          </a:p>
          <a:p>
            <a:pPr marL="1257300" lvl="3" indent="-342900">
              <a:lnSpc>
                <a:spcPct val="120000"/>
              </a:lnSpc>
              <a:buAutoNum type="arabicPeriod"/>
            </a:pPr>
            <a:r>
              <a:rPr lang="en-US" altLang="zh-CN" i="1" dirty="0"/>
              <a:t>Pre-trained </a:t>
            </a:r>
            <a:r>
              <a:rPr lang="en-US" altLang="zh-CN" i="1" dirty="0" err="1"/>
              <a:t>ResNet</a:t>
            </a:r>
            <a:r>
              <a:rPr lang="en-US" altLang="zh-CN" i="1" dirty="0"/>
              <a:t> feature extractor (2048-d) </a:t>
            </a:r>
            <a:r>
              <a:rPr lang="en-US" altLang="zh-CN" sz="1600" i="1" dirty="0">
                <a:solidFill>
                  <a:schemeClr val="tx1">
                    <a:lumMod val="50000"/>
                    <a:lumOff val="50000"/>
                  </a:schemeClr>
                </a:solidFill>
                <a:latin typeface="Perpetua" panose="02020502060401020303" pitchFamily="18" charset="0"/>
              </a:rPr>
              <a:t>(He et al. 2016)</a:t>
            </a:r>
          </a:p>
        </p:txBody>
      </p:sp>
      <p:pic>
        <p:nvPicPr>
          <p:cNvPr id="3074" name="Picture 2" descr="https://timgsa.baidu.com/timg?image&amp;quality=80&amp;size=b9999_10000&amp;sec=1540646458607&amp;di=237dc69860482a40421a6deb6e17b982&amp;imgtype=0&amp;src=http%3A%2F%2Fwww.codeproject.com%2FKB%2Frecipes%2F619039%2FSIF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466" y="1551795"/>
            <a:ext cx="3746222" cy="1888906"/>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257517" y="3499045"/>
            <a:ext cx="1194943" cy="307777"/>
          </a:xfrm>
          <a:prstGeom prst="rect">
            <a:avLst/>
          </a:prstGeom>
        </p:spPr>
        <p:txBody>
          <a:bodyPr wrap="none">
            <a:spAutoFit/>
          </a:bodyPr>
          <a:lstStyle/>
          <a:p>
            <a:r>
              <a:rPr lang="en-US" altLang="zh-CN" sz="1400" dirty="0">
                <a:latin typeface="Perpetua" panose="02020502060401020303" pitchFamily="18" charset="0"/>
                <a:ea typeface="Cambria" panose="02040503050406030204" pitchFamily="18" charset="0"/>
              </a:rPr>
              <a:t>SIFT descriptor</a:t>
            </a:r>
            <a:endParaRPr lang="zh-CN" altLang="en-US" sz="1400" dirty="0">
              <a:latin typeface="Perpetua" panose="02020502060401020303" pitchFamily="18" charset="0"/>
              <a:ea typeface="微软雅黑" panose="020B0503020204020204" pitchFamily="34" charset="-122"/>
            </a:endParaRPr>
          </a:p>
        </p:txBody>
      </p:sp>
      <p:pic>
        <p:nvPicPr>
          <p:cNvPr id="3078" name="Picture 6" desc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296" y="4505269"/>
            <a:ext cx="8153981" cy="23098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logm.github.io/%E6%B7%B1%E5%BA%A6%E5%AD%A6%E4%B9%A0/vgg-complexity/vgg1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191" y="4548763"/>
            <a:ext cx="3820834" cy="2243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5968580" y="4092516"/>
            <a:ext cx="1993265" cy="180975"/>
            <a:chOff x="5954239" y="3884583"/>
            <a:chExt cx="1993265" cy="180975"/>
          </a:xfrm>
        </p:grpSpPr>
        <p:sp>
          <p:nvSpPr>
            <p:cNvPr id="20" name="矩形 19">
              <a:extLst>
                <a:ext uri="{FF2B5EF4-FFF2-40B4-BE49-F238E27FC236}">
                  <a16:creationId xmlns="" xmlns:a16="http://schemas.microsoft.com/office/drawing/2014/main" id="{80C700DC-0CA2-47D1-AFBB-DFED2A4EB986}"/>
                </a:ext>
              </a:extLst>
            </p:cNvPr>
            <p:cNvSpPr/>
            <p:nvPr/>
          </p:nvSpPr>
          <p:spPr>
            <a:xfrm>
              <a:off x="5954239" y="3884583"/>
              <a:ext cx="180975" cy="18097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 xmlns:a16="http://schemas.microsoft.com/office/drawing/2014/main" id="{BDB8CF26-302D-410F-B27D-87F4EC6E0406}"/>
                </a:ext>
              </a:extLst>
            </p:cNvPr>
            <p:cNvSpPr/>
            <p:nvPr/>
          </p:nvSpPr>
          <p:spPr>
            <a:xfrm>
              <a:off x="6135214" y="3884583"/>
              <a:ext cx="180975" cy="18097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 xmlns:a16="http://schemas.microsoft.com/office/drawing/2014/main" id="{8F9DCA6D-84B7-424D-B063-3D917E1820B0}"/>
                </a:ext>
              </a:extLst>
            </p:cNvPr>
            <p:cNvSpPr/>
            <p:nvPr/>
          </p:nvSpPr>
          <p:spPr>
            <a:xfrm>
              <a:off x="6316189" y="3884583"/>
              <a:ext cx="180975" cy="18097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 xmlns:a16="http://schemas.microsoft.com/office/drawing/2014/main" id="{AE56892E-9F76-4829-889F-6BFCC935F94F}"/>
                </a:ext>
              </a:extLst>
            </p:cNvPr>
            <p:cNvSpPr/>
            <p:nvPr/>
          </p:nvSpPr>
          <p:spPr>
            <a:xfrm>
              <a:off x="6497164" y="3884583"/>
              <a:ext cx="180975" cy="18097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 xmlns:a16="http://schemas.microsoft.com/office/drawing/2014/main" id="{01F5A6D2-0DF5-4803-941F-0FC8C587CECC}"/>
                </a:ext>
              </a:extLst>
            </p:cNvPr>
            <p:cNvSpPr/>
            <p:nvPr/>
          </p:nvSpPr>
          <p:spPr>
            <a:xfrm>
              <a:off x="6678139" y="3884583"/>
              <a:ext cx="180975" cy="18097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 xmlns:a16="http://schemas.microsoft.com/office/drawing/2014/main" id="{903229B3-469C-486B-B08F-BDC9BC1F3719}"/>
                </a:ext>
              </a:extLst>
            </p:cNvPr>
            <p:cNvSpPr/>
            <p:nvPr/>
          </p:nvSpPr>
          <p:spPr>
            <a:xfrm>
              <a:off x="6859114" y="3884583"/>
              <a:ext cx="180975" cy="18097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 xmlns:a16="http://schemas.microsoft.com/office/drawing/2014/main" id="{D991DC5B-2CB4-410A-929D-D5DFFDAB81A3}"/>
                </a:ext>
              </a:extLst>
            </p:cNvPr>
            <p:cNvSpPr/>
            <p:nvPr/>
          </p:nvSpPr>
          <p:spPr>
            <a:xfrm>
              <a:off x="7042629" y="3884583"/>
              <a:ext cx="180975" cy="180975"/>
            </a:xfrm>
            <a:prstGeom prst="rect">
              <a:avLst/>
            </a:prstGeom>
            <a:solidFill>
              <a:schemeClr val="tx1">
                <a:lumMod val="65000"/>
                <a:lumOff val="3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 xmlns:a16="http://schemas.microsoft.com/office/drawing/2014/main" id="{E66DEAC3-A599-4AE0-BBA0-EC07D4673651}"/>
                </a:ext>
              </a:extLst>
            </p:cNvPr>
            <p:cNvSpPr/>
            <p:nvPr/>
          </p:nvSpPr>
          <p:spPr>
            <a:xfrm>
              <a:off x="7223604" y="3884583"/>
              <a:ext cx="180975" cy="180975"/>
            </a:xfrm>
            <a:prstGeom prst="rect">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 xmlns:a16="http://schemas.microsoft.com/office/drawing/2014/main" id="{27571219-2247-46B1-B066-160EB4909436}"/>
                </a:ext>
              </a:extLst>
            </p:cNvPr>
            <p:cNvSpPr/>
            <p:nvPr/>
          </p:nvSpPr>
          <p:spPr>
            <a:xfrm>
              <a:off x="7404579" y="3884583"/>
              <a:ext cx="180975" cy="180975"/>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 xmlns:a16="http://schemas.microsoft.com/office/drawing/2014/main" id="{4F6299A3-525D-4755-8B4C-DA81F34BF474}"/>
                </a:ext>
              </a:extLst>
            </p:cNvPr>
            <p:cNvSpPr/>
            <p:nvPr/>
          </p:nvSpPr>
          <p:spPr>
            <a:xfrm>
              <a:off x="7585554" y="3884583"/>
              <a:ext cx="180975" cy="18097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198DE281-0D0B-4B22-80D5-4D819B5894CC}"/>
                </a:ext>
              </a:extLst>
            </p:cNvPr>
            <p:cNvSpPr/>
            <p:nvPr/>
          </p:nvSpPr>
          <p:spPr>
            <a:xfrm>
              <a:off x="7766529" y="3884583"/>
              <a:ext cx="180975" cy="180975"/>
            </a:xfrm>
            <a:prstGeom prst="rect">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7961845" y="4029114"/>
            <a:ext cx="913776" cy="307777"/>
          </a:xfrm>
          <a:prstGeom prst="rect">
            <a:avLst/>
          </a:prstGeom>
          <a:noFill/>
        </p:spPr>
        <p:txBody>
          <a:bodyPr wrap="none" rtlCol="0">
            <a:spAutoFit/>
          </a:bodyPr>
          <a:lstStyle/>
          <a:p>
            <a:r>
              <a:rPr lang="en-US" altLang="zh-CN" sz="1400" dirty="0">
                <a:latin typeface="Perpetua" panose="02020502060401020303" pitchFamily="18" charset="0"/>
                <a:ea typeface="Cambria" panose="02040503050406030204" pitchFamily="18" charset="0"/>
              </a:rPr>
              <a:t>SV features</a:t>
            </a:r>
            <a:endParaRPr lang="zh-CN" altLang="en-US" sz="1400" dirty="0">
              <a:latin typeface="Perpetua" panose="02020502060401020303" pitchFamily="18" charset="0"/>
            </a:endParaRPr>
          </a:p>
        </p:txBody>
      </p:sp>
      <p:cxnSp>
        <p:nvCxnSpPr>
          <p:cNvPr id="31" name="直接箭头连接符 30"/>
          <p:cNvCxnSpPr>
            <a:endCxn id="20" idx="2"/>
          </p:cNvCxnSpPr>
          <p:nvPr/>
        </p:nvCxnSpPr>
        <p:spPr>
          <a:xfrm flipV="1">
            <a:off x="3924300" y="4273491"/>
            <a:ext cx="2134768" cy="1317684"/>
          </a:xfrm>
          <a:prstGeom prst="straightConnector1">
            <a:avLst/>
          </a:prstGeom>
          <a:ln w="571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flipV="1">
            <a:off x="7509408" y="4336891"/>
            <a:ext cx="920217" cy="1254284"/>
          </a:xfrm>
          <a:prstGeom prst="straightConnector1">
            <a:avLst/>
          </a:prstGeom>
          <a:ln w="571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3819525" y="5591175"/>
            <a:ext cx="228600" cy="180975"/>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8305800" y="5781675"/>
            <a:ext cx="228600" cy="180975"/>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33"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2123305688"/>
      </p:ext>
    </p:extLst>
  </p:cSld>
  <p:clrMapOvr>
    <a:masterClrMapping/>
  </p:clrMapOvr>
  <mc:AlternateContent xmlns:mc="http://schemas.openxmlformats.org/markup-compatibility/2006" xmlns:p14="http://schemas.microsoft.com/office/powerpoint/2010/main">
    <mc:Choice Requires="p14">
      <p:transition spd="slow" p14:dur="2000" advTm="471"/>
    </mc:Choice>
    <mc:Fallback xmlns="">
      <p:transition spd="slow" advTm="4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图片 31"/>
          <p:cNvPicPr/>
          <p:nvPr/>
        </p:nvPicPr>
        <p:blipFill>
          <a:blip r:embed="rId3" cstate="print">
            <a:extLst>
              <a:ext uri="{28A0092B-C50C-407E-A947-70E740481C1C}">
                <a14:useLocalDpi xmlns:a14="http://schemas.microsoft.com/office/drawing/2010/main" val="0"/>
              </a:ext>
            </a:extLst>
          </a:blip>
          <a:stretch>
            <a:fillRect/>
          </a:stretch>
        </p:blipFill>
        <p:spPr>
          <a:xfrm>
            <a:off x="263699" y="3734285"/>
            <a:ext cx="2142490" cy="123698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1.2. Methodology</a:t>
            </a:r>
            <a:endParaRPr lang="zh-CN" altLang="en-US" sz="2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35833" y="1703632"/>
            <a:ext cx="3856606" cy="1089529"/>
          </a:xfrm>
          <a:prstGeom prst="rect">
            <a:avLst/>
          </a:prstGeom>
          <a:noFill/>
        </p:spPr>
        <p:txBody>
          <a:bodyPr wrap="square" rtlCol="0">
            <a:spAutoFit/>
          </a:bodyPr>
          <a:lstStyle/>
          <a:p>
            <a:pPr marL="0" lvl="1">
              <a:lnSpc>
                <a:spcPct val="120000"/>
              </a:lnSpc>
            </a:pPr>
            <a:r>
              <a:rPr lang="en-US" altLang="zh-CN" b="1" i="1" dirty="0"/>
              <a:t>2. Corpus Construction for topic model</a:t>
            </a:r>
            <a:endParaRPr lang="zh-CN" altLang="zh-CN" b="1" i="1" dirty="0"/>
          </a:p>
          <a:p>
            <a:pPr marL="0" lvl="1">
              <a:lnSpc>
                <a:spcPct val="120000"/>
              </a:lnSpc>
            </a:pPr>
            <a:r>
              <a:rPr lang="en-US" altLang="zh-CN" b="1" i="1" dirty="0"/>
              <a:t>3.  High-level semantic feature extraction by LDA</a:t>
            </a:r>
          </a:p>
        </p:txBody>
      </p:sp>
      <p:pic>
        <p:nvPicPr>
          <p:cNvPr id="13" name="图片 12">
            <a:extLst>
              <a:ext uri="{FF2B5EF4-FFF2-40B4-BE49-F238E27FC236}">
                <a16:creationId xmlns="" xmlns:a16="http://schemas.microsoft.com/office/drawing/2014/main" id="{6A8A4D4A-72EE-456B-B789-05BD8F6B1136}"/>
              </a:ext>
            </a:extLst>
          </p:cNvPr>
          <p:cNvPicPr>
            <a:picLocks noChangeAspect="1"/>
          </p:cNvPicPr>
          <p:nvPr/>
        </p:nvPicPr>
        <p:blipFill>
          <a:blip r:embed="rId5"/>
          <a:stretch>
            <a:fillRect/>
          </a:stretch>
        </p:blipFill>
        <p:spPr>
          <a:xfrm>
            <a:off x="3861353" y="3183645"/>
            <a:ext cx="4955503" cy="2607874"/>
          </a:xfrm>
          <a:prstGeom prst="rect">
            <a:avLst/>
          </a:prstGeom>
        </p:spPr>
      </p:pic>
      <p:sp>
        <p:nvSpPr>
          <p:cNvPr id="18" name=" 159">
            <a:extLst>
              <a:ext uri="{FF2B5EF4-FFF2-40B4-BE49-F238E27FC236}">
                <a16:creationId xmlns="" xmlns:a16="http://schemas.microsoft.com/office/drawing/2014/main" id="{2ED84F50-6973-4F2B-B804-DDD41BC31A13}"/>
              </a:ext>
            </a:extLst>
          </p:cNvPr>
          <p:cNvSpPr/>
          <p:nvPr/>
        </p:nvSpPr>
        <p:spPr>
          <a:xfrm rot="5400000">
            <a:off x="1055569" y="3419528"/>
            <a:ext cx="463501" cy="16601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19" name="组合 18">
            <a:extLst>
              <a:ext uri="{FF2B5EF4-FFF2-40B4-BE49-F238E27FC236}">
                <a16:creationId xmlns="" xmlns:a16="http://schemas.microsoft.com/office/drawing/2014/main" id="{A6247697-553F-421D-85CD-CC18476F8795}"/>
              </a:ext>
            </a:extLst>
          </p:cNvPr>
          <p:cNvGrpSpPr/>
          <p:nvPr/>
        </p:nvGrpSpPr>
        <p:grpSpPr>
          <a:xfrm>
            <a:off x="790346" y="2708894"/>
            <a:ext cx="977900" cy="610867"/>
            <a:chOff x="1010" y="3016"/>
            <a:chExt cx="1543" cy="1109"/>
          </a:xfrm>
          <a:solidFill>
            <a:schemeClr val="tx2">
              <a:lumMod val="20000"/>
              <a:lumOff val="80000"/>
            </a:schemeClr>
          </a:solidFill>
        </p:grpSpPr>
        <p:sp>
          <p:nvSpPr>
            <p:cNvPr id="20" name="流程图: 磁盘 19">
              <a:extLst>
                <a:ext uri="{FF2B5EF4-FFF2-40B4-BE49-F238E27FC236}">
                  <a16:creationId xmlns="" xmlns:a16="http://schemas.microsoft.com/office/drawing/2014/main" id="{A194A69C-7E66-4E0D-8469-98EAEE608B30}"/>
                </a:ext>
              </a:extLst>
            </p:cNvPr>
            <p:cNvSpPr/>
            <p:nvPr/>
          </p:nvSpPr>
          <p:spPr>
            <a:xfrm>
              <a:off x="1010" y="3016"/>
              <a:ext cx="1543" cy="1109"/>
            </a:xfrm>
            <a:prstGeom prst="flowChartMagneticDisk">
              <a:avLst/>
            </a:prstGeom>
            <a:grpFill/>
            <a:ln>
              <a:solidFill>
                <a:schemeClr val="bg1">
                  <a:lumMod val="50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 xmlns:a16="http://schemas.microsoft.com/office/drawing/2014/main" id="{8EF5BBDD-0C17-4EDD-BE48-8DAC93688E13}"/>
                </a:ext>
              </a:extLst>
            </p:cNvPr>
            <p:cNvSpPr txBox="1"/>
            <p:nvPr/>
          </p:nvSpPr>
          <p:spPr>
            <a:xfrm>
              <a:off x="1165" y="3445"/>
              <a:ext cx="1191" cy="615"/>
            </a:xfrm>
            <a:prstGeom prst="rect">
              <a:avLst/>
            </a:prstGeom>
            <a:grpFill/>
            <a:ln>
              <a:noFill/>
            </a:ln>
          </p:spPr>
          <p:txBody>
            <a:bodyPr wrap="none" rtlCol="0">
              <a:spAutoFit/>
            </a:bodyPr>
            <a:lstStyle/>
            <a:p>
              <a:r>
                <a:rPr lang="en-US" altLang="zh-CN" sz="1600" i="1" dirty="0">
                  <a:latin typeface="Cambria" panose="02040503050406030204" charset="0"/>
                </a:rPr>
                <a:t>corpus</a:t>
              </a:r>
            </a:p>
          </p:txBody>
        </p:sp>
      </p:grpSp>
      <p:pic>
        <p:nvPicPr>
          <p:cNvPr id="22" name="图片 21">
            <a:extLst>
              <a:ext uri="{FF2B5EF4-FFF2-40B4-BE49-F238E27FC236}">
                <a16:creationId xmlns="" xmlns:a16="http://schemas.microsoft.com/office/drawing/2014/main" id="{6F1E4D84-C6A6-49F6-9E77-D98BB23A05C0}"/>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63053" y="5438304"/>
            <a:ext cx="2628079" cy="1049370"/>
          </a:xfrm>
          <a:prstGeom prst="rect">
            <a:avLst/>
          </a:prstGeom>
        </p:spPr>
      </p:pic>
      <p:sp>
        <p:nvSpPr>
          <p:cNvPr id="23" name=" 159">
            <a:extLst>
              <a:ext uri="{FF2B5EF4-FFF2-40B4-BE49-F238E27FC236}">
                <a16:creationId xmlns="" xmlns:a16="http://schemas.microsoft.com/office/drawing/2014/main" id="{74E04C83-1D0E-42EC-B62E-7EB2BF0334C5}"/>
              </a:ext>
            </a:extLst>
          </p:cNvPr>
          <p:cNvSpPr/>
          <p:nvPr/>
        </p:nvSpPr>
        <p:spPr>
          <a:xfrm rot="5400000">
            <a:off x="1055570" y="5084083"/>
            <a:ext cx="463501" cy="166012"/>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4" name="文本框 23">
            <a:extLst>
              <a:ext uri="{FF2B5EF4-FFF2-40B4-BE49-F238E27FC236}">
                <a16:creationId xmlns="" xmlns:a16="http://schemas.microsoft.com/office/drawing/2014/main" id="{57F9D52B-006B-489E-BE58-E347F47B0E76}"/>
              </a:ext>
            </a:extLst>
          </p:cNvPr>
          <p:cNvSpPr txBox="1"/>
          <p:nvPr/>
        </p:nvSpPr>
        <p:spPr>
          <a:xfrm>
            <a:off x="1368158" y="4889280"/>
            <a:ext cx="1303654" cy="338554"/>
          </a:xfrm>
          <a:prstGeom prst="rect">
            <a:avLst/>
          </a:prstGeom>
          <a:noFill/>
        </p:spPr>
        <p:txBody>
          <a:bodyPr wrap="square" rtlCol="0">
            <a:spAutoFit/>
          </a:bodyPr>
          <a:lstStyle/>
          <a:p>
            <a:r>
              <a:rPr lang="en-US" altLang="zh-CN" sz="1600" i="1" dirty="0">
                <a:latin typeface="Cambria" panose="02040503050406030204" charset="0"/>
              </a:rPr>
              <a:t>LDA model</a:t>
            </a:r>
          </a:p>
        </p:txBody>
      </p:sp>
      <p:sp>
        <p:nvSpPr>
          <p:cNvPr id="25" name="文本框 24">
            <a:extLst>
              <a:ext uri="{FF2B5EF4-FFF2-40B4-BE49-F238E27FC236}">
                <a16:creationId xmlns="" xmlns:a16="http://schemas.microsoft.com/office/drawing/2014/main" id="{2E86BFD4-6C0F-494F-98EF-F6E4005C6ACC}"/>
              </a:ext>
            </a:extLst>
          </p:cNvPr>
          <p:cNvSpPr txBox="1"/>
          <p:nvPr/>
        </p:nvSpPr>
        <p:spPr>
          <a:xfrm>
            <a:off x="487447" y="6420335"/>
            <a:ext cx="2051685" cy="338554"/>
          </a:xfrm>
          <a:prstGeom prst="rect">
            <a:avLst/>
          </a:prstGeom>
          <a:noFill/>
        </p:spPr>
        <p:txBody>
          <a:bodyPr wrap="square" rtlCol="0">
            <a:spAutoFit/>
          </a:bodyPr>
          <a:lstStyle/>
          <a:p>
            <a:r>
              <a:rPr lang="en-US" altLang="zh-CN" sz="1600" i="1" dirty="0">
                <a:latin typeface="Cambria" panose="02040503050406030204" charset="0"/>
              </a:rPr>
              <a:t>topic distribution</a:t>
            </a:r>
          </a:p>
        </p:txBody>
      </p:sp>
      <p:sp>
        <p:nvSpPr>
          <p:cNvPr id="26" name="矩形 25"/>
          <p:cNvSpPr/>
          <p:nvPr/>
        </p:nvSpPr>
        <p:spPr>
          <a:xfrm>
            <a:off x="3775606" y="6297224"/>
            <a:ext cx="5238750" cy="461665"/>
          </a:xfrm>
          <a:prstGeom prst="rect">
            <a:avLst/>
          </a:prstGeom>
          <a:ln>
            <a:solidFill>
              <a:srgbClr val="00B050"/>
            </a:solidFill>
          </a:ln>
        </p:spPr>
        <p:txBody>
          <a:bodyPr wrap="square">
            <a:spAutoFit/>
          </a:bodyPr>
          <a:lstStyle/>
          <a:p>
            <a:r>
              <a:rPr lang="en-US" altLang="zh-CN" sz="1200" dirty="0" err="1">
                <a:latin typeface="Perpetua" panose="02020502060401020303" pitchFamily="18" charset="0"/>
              </a:rPr>
              <a:t>Blei</a:t>
            </a:r>
            <a:r>
              <a:rPr lang="en-US" altLang="zh-CN" sz="1200" dirty="0">
                <a:latin typeface="Perpetua" panose="02020502060401020303" pitchFamily="18" charset="0"/>
              </a:rPr>
              <a:t>, D.M. and Jordan, M.I., 2004. </a:t>
            </a:r>
            <a:r>
              <a:rPr lang="en-US" altLang="zh-CN" sz="1200" dirty="0" err="1">
                <a:latin typeface="Perpetua" panose="02020502060401020303" pitchFamily="18" charset="0"/>
              </a:rPr>
              <a:t>Variational</a:t>
            </a:r>
            <a:r>
              <a:rPr lang="en-US" altLang="zh-CN" sz="1200" dirty="0">
                <a:latin typeface="Perpetua" panose="02020502060401020303" pitchFamily="18" charset="0"/>
              </a:rPr>
              <a:t> methods for the </a:t>
            </a:r>
            <a:r>
              <a:rPr lang="en-US" altLang="zh-CN" sz="1200" dirty="0" err="1">
                <a:latin typeface="Perpetua" panose="02020502060401020303" pitchFamily="18" charset="0"/>
              </a:rPr>
              <a:t>Dirichlet</a:t>
            </a:r>
            <a:r>
              <a:rPr lang="en-US" altLang="zh-CN" sz="1200" dirty="0">
                <a:latin typeface="Perpetua" panose="02020502060401020303" pitchFamily="18" charset="0"/>
              </a:rPr>
              <a:t> process. ACM, 12.</a:t>
            </a:r>
          </a:p>
          <a:p>
            <a:r>
              <a:rPr lang="en-US" altLang="zh-CN" sz="1200" dirty="0">
                <a:latin typeface="Perpetua" panose="02020502060401020303" pitchFamily="18" charset="0"/>
              </a:rPr>
              <a:t>Griffiths, T., 2002. Gibbs sampling in the generative model of latent </a:t>
            </a:r>
            <a:r>
              <a:rPr lang="en-US" altLang="zh-CN" sz="1200" dirty="0" err="1">
                <a:latin typeface="Perpetua" panose="02020502060401020303" pitchFamily="18" charset="0"/>
              </a:rPr>
              <a:t>dirichlet</a:t>
            </a:r>
            <a:r>
              <a:rPr lang="en-US" altLang="zh-CN" sz="1200" dirty="0">
                <a:latin typeface="Perpetua" panose="02020502060401020303" pitchFamily="18" charset="0"/>
              </a:rPr>
              <a:t> allocation.</a:t>
            </a:r>
            <a:endParaRPr lang="zh-CN" altLang="en-US" sz="1200" dirty="0">
              <a:latin typeface="Perpetua" panose="02020502060401020303" pitchFamily="18" charset="0"/>
            </a:endParaRPr>
          </a:p>
        </p:txBody>
      </p:sp>
      <p:pic>
        <p:nvPicPr>
          <p:cNvPr id="3" name="图片 2"/>
          <p:cNvPicPr>
            <a:picLocks noChangeAspect="1"/>
          </p:cNvPicPr>
          <p:nvPr/>
        </p:nvPicPr>
        <p:blipFill>
          <a:blip r:embed="rId7"/>
          <a:stretch>
            <a:fillRect/>
          </a:stretch>
        </p:blipFill>
        <p:spPr>
          <a:xfrm>
            <a:off x="6339105" y="1367911"/>
            <a:ext cx="1179706" cy="1141651"/>
          </a:xfrm>
          <a:prstGeom prst="rect">
            <a:avLst/>
          </a:prstGeom>
        </p:spPr>
      </p:pic>
      <p:pic>
        <p:nvPicPr>
          <p:cNvPr id="27" name="图片 26"/>
          <p:cNvPicPr>
            <a:picLocks noChangeAspect="1"/>
          </p:cNvPicPr>
          <p:nvPr/>
        </p:nvPicPr>
        <p:blipFill>
          <a:blip r:embed="rId7">
            <a:biLevel thresh="75000"/>
          </a:blip>
          <a:stretch>
            <a:fillRect/>
          </a:stretch>
        </p:blipFill>
        <p:spPr>
          <a:xfrm>
            <a:off x="4429878" y="1367911"/>
            <a:ext cx="1197403" cy="1158777"/>
          </a:xfrm>
          <a:prstGeom prst="rect">
            <a:avLst/>
          </a:prstGeom>
        </p:spPr>
      </p:pic>
      <p:sp>
        <p:nvSpPr>
          <p:cNvPr id="28" name=" 159">
            <a:extLst>
              <a:ext uri="{FF2B5EF4-FFF2-40B4-BE49-F238E27FC236}">
                <a16:creationId xmlns="" xmlns:a16="http://schemas.microsoft.com/office/drawing/2014/main" id="{AD32CE6D-4DF9-44EF-84EE-1EA4D5F96F9A}"/>
              </a:ext>
            </a:extLst>
          </p:cNvPr>
          <p:cNvSpPr/>
          <p:nvPr/>
        </p:nvSpPr>
        <p:spPr>
          <a:xfrm>
            <a:off x="5686547" y="1994837"/>
            <a:ext cx="541532" cy="111935"/>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5524150" y="1689577"/>
            <a:ext cx="866327" cy="307777"/>
          </a:xfrm>
          <a:prstGeom prst="rect">
            <a:avLst/>
          </a:prstGeom>
          <a:noFill/>
        </p:spPr>
        <p:txBody>
          <a:bodyPr wrap="none" rtlCol="0">
            <a:spAutoFit/>
          </a:bodyPr>
          <a:lstStyle/>
          <a:p>
            <a:r>
              <a:rPr lang="en-US" altLang="zh-CN" sz="1400" dirty="0">
                <a:latin typeface="Perpetua" panose="02020502060401020303" pitchFamily="18" charset="0"/>
              </a:rPr>
              <a:t>Clustering</a:t>
            </a:r>
            <a:endParaRPr lang="zh-CN" altLang="en-US" sz="1400" dirty="0">
              <a:latin typeface="Perpetua" panose="02020502060401020303" pitchFamily="18" charset="0"/>
            </a:endParaRPr>
          </a:p>
        </p:txBody>
      </p:sp>
      <p:pic>
        <p:nvPicPr>
          <p:cNvPr id="29" name="图片 28"/>
          <p:cNvPicPr>
            <a:picLocks noChangeAspect="1"/>
          </p:cNvPicPr>
          <p:nvPr/>
        </p:nvPicPr>
        <p:blipFill>
          <a:blip r:embed="rId8"/>
          <a:stretch>
            <a:fillRect/>
          </a:stretch>
        </p:blipFill>
        <p:spPr>
          <a:xfrm>
            <a:off x="8082951" y="1614237"/>
            <a:ext cx="996066" cy="761199"/>
          </a:xfrm>
          <a:prstGeom prst="rect">
            <a:avLst/>
          </a:prstGeom>
        </p:spPr>
      </p:pic>
      <p:sp>
        <p:nvSpPr>
          <p:cNvPr id="30" name=" 159">
            <a:extLst>
              <a:ext uri="{FF2B5EF4-FFF2-40B4-BE49-F238E27FC236}">
                <a16:creationId xmlns="" xmlns:a16="http://schemas.microsoft.com/office/drawing/2014/main" id="{AD32CE6D-4DF9-44EF-84EE-1EA4D5F96F9A}"/>
              </a:ext>
            </a:extLst>
          </p:cNvPr>
          <p:cNvSpPr/>
          <p:nvPr/>
        </p:nvSpPr>
        <p:spPr>
          <a:xfrm>
            <a:off x="7544689" y="1972063"/>
            <a:ext cx="494916" cy="132201"/>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1" name="文本框 30">
            <a:extLst>
              <a:ext uri="{FF2B5EF4-FFF2-40B4-BE49-F238E27FC236}">
                <a16:creationId xmlns="" xmlns:a16="http://schemas.microsoft.com/office/drawing/2014/main" id="{8EF5BBDD-0C17-4EDD-BE48-8DAC93688E13}"/>
              </a:ext>
            </a:extLst>
          </p:cNvPr>
          <p:cNvSpPr txBox="1"/>
          <p:nvPr/>
        </p:nvSpPr>
        <p:spPr>
          <a:xfrm>
            <a:off x="8209132" y="2410627"/>
            <a:ext cx="754815" cy="338759"/>
          </a:xfrm>
          <a:prstGeom prst="rect">
            <a:avLst/>
          </a:prstGeom>
          <a:noFill/>
          <a:ln>
            <a:noFill/>
          </a:ln>
        </p:spPr>
        <p:txBody>
          <a:bodyPr wrap="none" rtlCol="0">
            <a:spAutoFit/>
          </a:bodyPr>
          <a:lstStyle/>
          <a:p>
            <a:r>
              <a:rPr lang="en-US" altLang="zh-CN" sz="1600" i="1" dirty="0">
                <a:latin typeface="Cambria" panose="02040503050406030204" charset="0"/>
              </a:rPr>
              <a:t>corpus</a:t>
            </a:r>
          </a:p>
        </p:txBody>
      </p:sp>
      <p:cxnSp>
        <p:nvCxnSpPr>
          <p:cNvPr id="12" name="肘形连接符 11"/>
          <p:cNvCxnSpPr>
            <a:stCxn id="31" idx="2"/>
            <a:endCxn id="20" idx="4"/>
          </p:cNvCxnSpPr>
          <p:nvPr/>
        </p:nvCxnSpPr>
        <p:spPr>
          <a:xfrm rot="5400000">
            <a:off x="5044922" y="-527290"/>
            <a:ext cx="264942" cy="6818294"/>
          </a:xfrm>
          <a:prstGeom prst="bentConnector2">
            <a:avLst/>
          </a:prstGeom>
          <a:ln w="76200">
            <a:solidFill>
              <a:schemeClr val="tx1">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34"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07296975"/>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8717392"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1.3. Experiments and Results</a:t>
            </a:r>
            <a:endParaRPr lang="zh-CN" altLang="en-US" sz="2800" b="1"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 xmlns:a16="http://schemas.microsoft.com/office/drawing/2014/main" id="{859DB76C-DE05-4EF5-A60F-761D63DA7CB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082187" y="1666083"/>
            <a:ext cx="5772785" cy="2276475"/>
          </a:xfrm>
          <a:prstGeom prst="rect">
            <a:avLst/>
          </a:prstGeom>
        </p:spPr>
      </p:pic>
      <p:pic>
        <p:nvPicPr>
          <p:cNvPr id="20" name="图片 19">
            <a:extLst>
              <a:ext uri="{FF2B5EF4-FFF2-40B4-BE49-F238E27FC236}">
                <a16:creationId xmlns="" xmlns:a16="http://schemas.microsoft.com/office/drawing/2014/main" id="{C1576D49-E110-4EBB-835A-5CD82E7DE6D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5296" y="4108723"/>
            <a:ext cx="4572000" cy="2743200"/>
          </a:xfrm>
          <a:prstGeom prst="rect">
            <a:avLst/>
          </a:prstGeom>
        </p:spPr>
      </p:pic>
      <p:graphicFrame>
        <p:nvGraphicFramePr>
          <p:cNvPr id="21" name="表格 20">
            <a:extLst>
              <a:ext uri="{FF2B5EF4-FFF2-40B4-BE49-F238E27FC236}">
                <a16:creationId xmlns="" xmlns:a16="http://schemas.microsoft.com/office/drawing/2014/main" id="{A19460EB-EC8A-489B-ADBF-86C0413A6A4A}"/>
              </a:ext>
            </a:extLst>
          </p:cNvPr>
          <p:cNvGraphicFramePr>
            <a:graphicFrameLocks noGrp="1"/>
          </p:cNvGraphicFramePr>
          <p:nvPr>
            <p:extLst>
              <p:ext uri="{D42A27DB-BD31-4B8C-83A1-F6EECF244321}">
                <p14:modId xmlns:p14="http://schemas.microsoft.com/office/powerpoint/2010/main" val="1572966490"/>
              </p:ext>
            </p:extLst>
          </p:nvPr>
        </p:nvGraphicFramePr>
        <p:xfrm>
          <a:off x="4587298" y="5344974"/>
          <a:ext cx="4556703" cy="914400"/>
        </p:xfrm>
        <a:graphic>
          <a:graphicData uri="http://schemas.openxmlformats.org/drawingml/2006/table">
            <a:tbl>
              <a:tblPr firstRow="1" firstCol="1" bandRow="1">
                <a:tableStyleId>{5C22544A-7EE6-4342-B048-85BDC9FD1C3A}</a:tableStyleId>
              </a:tblPr>
              <a:tblGrid>
                <a:gridCol w="925543">
                  <a:extLst>
                    <a:ext uri="{9D8B030D-6E8A-4147-A177-3AD203B41FA5}">
                      <a16:colId xmlns="" xmlns:a16="http://schemas.microsoft.com/office/drawing/2014/main" val="571437260"/>
                    </a:ext>
                  </a:extLst>
                </a:gridCol>
                <a:gridCol w="520176">
                  <a:extLst>
                    <a:ext uri="{9D8B030D-6E8A-4147-A177-3AD203B41FA5}">
                      <a16:colId xmlns="" xmlns:a16="http://schemas.microsoft.com/office/drawing/2014/main" val="3009229155"/>
                    </a:ext>
                  </a:extLst>
                </a:gridCol>
                <a:gridCol w="518412">
                  <a:extLst>
                    <a:ext uri="{9D8B030D-6E8A-4147-A177-3AD203B41FA5}">
                      <a16:colId xmlns="" xmlns:a16="http://schemas.microsoft.com/office/drawing/2014/main" val="587849664"/>
                    </a:ext>
                  </a:extLst>
                </a:gridCol>
                <a:gridCol w="518412">
                  <a:extLst>
                    <a:ext uri="{9D8B030D-6E8A-4147-A177-3AD203B41FA5}">
                      <a16:colId xmlns="" xmlns:a16="http://schemas.microsoft.com/office/drawing/2014/main" val="2097498629"/>
                    </a:ext>
                  </a:extLst>
                </a:gridCol>
                <a:gridCol w="518412">
                  <a:extLst>
                    <a:ext uri="{9D8B030D-6E8A-4147-A177-3AD203B41FA5}">
                      <a16:colId xmlns="" xmlns:a16="http://schemas.microsoft.com/office/drawing/2014/main" val="4140579573"/>
                    </a:ext>
                  </a:extLst>
                </a:gridCol>
                <a:gridCol w="518412">
                  <a:extLst>
                    <a:ext uri="{9D8B030D-6E8A-4147-A177-3AD203B41FA5}">
                      <a16:colId xmlns="" xmlns:a16="http://schemas.microsoft.com/office/drawing/2014/main" val="2834413620"/>
                    </a:ext>
                  </a:extLst>
                </a:gridCol>
                <a:gridCol w="518412">
                  <a:extLst>
                    <a:ext uri="{9D8B030D-6E8A-4147-A177-3AD203B41FA5}">
                      <a16:colId xmlns="" xmlns:a16="http://schemas.microsoft.com/office/drawing/2014/main" val="719245502"/>
                    </a:ext>
                  </a:extLst>
                </a:gridCol>
                <a:gridCol w="518924">
                  <a:extLst>
                    <a:ext uri="{9D8B030D-6E8A-4147-A177-3AD203B41FA5}">
                      <a16:colId xmlns="" xmlns:a16="http://schemas.microsoft.com/office/drawing/2014/main" val="4150334990"/>
                    </a:ext>
                  </a:extLst>
                </a:gridCol>
              </a:tblGrid>
              <a:tr h="0">
                <a:tc>
                  <a:txBody>
                    <a:bodyPr/>
                    <a:lstStyle/>
                    <a:p>
                      <a:pPr algn="just">
                        <a:lnSpc>
                          <a:spcPct val="100000"/>
                        </a:lnSpc>
                        <a:spcAft>
                          <a:spcPts val="0"/>
                        </a:spcAft>
                      </a:pPr>
                      <a:r>
                        <a:rPr lang="en-US" sz="1200" kern="100" dirty="0">
                          <a:solidFill>
                            <a:schemeClr val="tx1"/>
                          </a:solidFill>
                          <a:effectLst/>
                          <a:latin typeface="Perpetua" panose="02020502060401020303" pitchFamily="18" charset="0"/>
                        </a:rPr>
                        <a:t> </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M</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I</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G</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C</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R</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P</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V</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576628439"/>
                  </a:ext>
                </a:extLst>
              </a:tr>
              <a:tr h="0">
                <a:tc>
                  <a:txBody>
                    <a:bodyPr/>
                    <a:lstStyle/>
                    <a:p>
                      <a:pPr algn="just">
                        <a:lnSpc>
                          <a:spcPct val="100000"/>
                        </a:lnSpc>
                        <a:spcAft>
                          <a:spcPts val="0"/>
                        </a:spcAft>
                      </a:pPr>
                      <a:r>
                        <a:rPr lang="en-US" sz="1200" kern="100">
                          <a:solidFill>
                            <a:schemeClr val="tx1"/>
                          </a:solidFill>
                          <a:effectLst/>
                          <a:latin typeface="Perpetua" panose="02020502060401020303" pitchFamily="18" charset="0"/>
                        </a:rPr>
                        <a:t>Land parcel count</a:t>
                      </a:r>
                      <a:endParaRPr lang="zh-CN" sz="1200" kern="10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24</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a:solidFill>
                            <a:schemeClr val="tx1"/>
                          </a:solidFill>
                          <a:effectLst/>
                          <a:latin typeface="Perpetua" panose="02020502060401020303" pitchFamily="18" charset="0"/>
                        </a:rPr>
                        <a:t>106</a:t>
                      </a:r>
                      <a:endParaRPr lang="zh-CN" sz="1200" kern="10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a:solidFill>
                            <a:schemeClr val="tx1"/>
                          </a:solidFill>
                          <a:effectLst/>
                          <a:latin typeface="Perpetua" panose="02020502060401020303" pitchFamily="18" charset="0"/>
                        </a:rPr>
                        <a:t>74</a:t>
                      </a:r>
                      <a:endParaRPr lang="zh-CN" sz="1200" kern="10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a:solidFill>
                            <a:schemeClr val="tx1"/>
                          </a:solidFill>
                          <a:effectLst/>
                          <a:latin typeface="Perpetua" panose="02020502060401020303" pitchFamily="18" charset="0"/>
                        </a:rPr>
                        <a:t>39</a:t>
                      </a:r>
                      <a:endParaRPr lang="zh-CN" sz="1200" kern="10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a:solidFill>
                            <a:schemeClr val="tx1"/>
                          </a:solidFill>
                          <a:effectLst/>
                          <a:latin typeface="Perpetua" panose="02020502060401020303" pitchFamily="18" charset="0"/>
                        </a:rPr>
                        <a:t>193</a:t>
                      </a:r>
                      <a:endParaRPr lang="zh-CN" sz="1200" kern="10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a:solidFill>
                            <a:schemeClr val="tx1"/>
                          </a:solidFill>
                          <a:effectLst/>
                          <a:latin typeface="Perpetua" panose="02020502060401020303" pitchFamily="18" charset="0"/>
                        </a:rPr>
                        <a:t>34</a:t>
                      </a:r>
                      <a:endParaRPr lang="zh-CN" sz="1200" kern="10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a:solidFill>
                            <a:schemeClr val="tx1"/>
                          </a:solidFill>
                          <a:effectLst/>
                          <a:latin typeface="Perpetua" panose="02020502060401020303" pitchFamily="18" charset="0"/>
                        </a:rPr>
                        <a:t>122</a:t>
                      </a:r>
                      <a:endParaRPr lang="zh-CN" sz="1200" kern="10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54708733"/>
                  </a:ext>
                </a:extLst>
              </a:tr>
              <a:tr h="0">
                <a:tc>
                  <a:txBody>
                    <a:bodyPr/>
                    <a:lstStyle/>
                    <a:p>
                      <a:pPr algn="just">
                        <a:lnSpc>
                          <a:spcPct val="100000"/>
                        </a:lnSpc>
                        <a:spcAft>
                          <a:spcPts val="0"/>
                        </a:spcAft>
                      </a:pPr>
                      <a:r>
                        <a:rPr lang="en-US" sz="1200" kern="100" dirty="0">
                          <a:solidFill>
                            <a:schemeClr val="tx1"/>
                          </a:solidFill>
                          <a:effectLst/>
                          <a:latin typeface="Perpetua" panose="02020502060401020303" pitchFamily="18" charset="0"/>
                        </a:rPr>
                        <a:t>Area proportion</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9.03%</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15.77%</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15.88%</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4.75%</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23.64%</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10.74%</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pPr>
                      <a:r>
                        <a:rPr lang="en-US" sz="1200" kern="100" dirty="0">
                          <a:solidFill>
                            <a:schemeClr val="tx1"/>
                          </a:solidFill>
                          <a:effectLst/>
                          <a:latin typeface="Perpetua" panose="02020502060401020303" pitchFamily="18" charset="0"/>
                        </a:rPr>
                        <a:t>20.19%</a:t>
                      </a:r>
                      <a:endParaRPr lang="zh-CN" sz="1200" kern="100" dirty="0">
                        <a:solidFill>
                          <a:schemeClr val="tx1"/>
                        </a:solidFill>
                        <a:effectLst/>
                        <a:latin typeface="Perpetua" panose="02020502060401020303"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325258008"/>
                  </a:ext>
                </a:extLst>
              </a:tr>
            </a:tbl>
          </a:graphicData>
        </a:graphic>
      </p:graphicFrame>
      <p:cxnSp>
        <p:nvCxnSpPr>
          <p:cNvPr id="23" name="连接符: 肘形 22">
            <a:extLst>
              <a:ext uri="{FF2B5EF4-FFF2-40B4-BE49-F238E27FC236}">
                <a16:creationId xmlns="" xmlns:a16="http://schemas.microsoft.com/office/drawing/2014/main" id="{93C9AE4B-5086-446D-92F9-B8C263A43F10}"/>
              </a:ext>
            </a:extLst>
          </p:cNvPr>
          <p:cNvCxnSpPr>
            <a:stCxn id="19" idx="1"/>
            <a:endCxn id="20" idx="0"/>
          </p:cNvCxnSpPr>
          <p:nvPr/>
        </p:nvCxnSpPr>
        <p:spPr>
          <a:xfrm rot="10800000" flipV="1">
            <a:off x="2270705" y="2804321"/>
            <a:ext cx="811483" cy="1304402"/>
          </a:xfrm>
          <a:prstGeom prst="bentConnector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 xmlns:a16="http://schemas.microsoft.com/office/drawing/2014/main" id="{64F2EA52-6446-4E39-A361-946BB462053B}"/>
              </a:ext>
            </a:extLst>
          </p:cNvPr>
          <p:cNvSpPr txBox="1"/>
          <p:nvPr/>
        </p:nvSpPr>
        <p:spPr>
          <a:xfrm>
            <a:off x="572837" y="2343922"/>
            <a:ext cx="1913445" cy="338554"/>
          </a:xfrm>
          <a:prstGeom prst="rect">
            <a:avLst/>
          </a:prstGeom>
          <a:noFill/>
        </p:spPr>
        <p:txBody>
          <a:bodyPr wrap="square" rtlCol="0">
            <a:spAutoFit/>
          </a:bodyPr>
          <a:lstStyle/>
          <a:p>
            <a:r>
              <a:rPr lang="en-US" altLang="zh-CN" sz="1600" dirty="0">
                <a:latin typeface="Perpetua" panose="02020502060401020303" pitchFamily="18" charset="0"/>
              </a:rPr>
              <a:t>Pre-processed road net</a:t>
            </a:r>
            <a:endParaRPr lang="zh-CN" altLang="en-US" sz="1600" dirty="0">
              <a:latin typeface="Perpetua" panose="02020502060401020303" pitchFamily="18" charset="0"/>
            </a:endParaRPr>
          </a:p>
        </p:txBody>
      </p:sp>
      <p:pic>
        <p:nvPicPr>
          <p:cNvPr id="25" name="图片 24">
            <a:extLst>
              <a:ext uri="{FF2B5EF4-FFF2-40B4-BE49-F238E27FC236}">
                <a16:creationId xmlns="" xmlns:a16="http://schemas.microsoft.com/office/drawing/2014/main" id="{7D61097A-A94A-4112-A863-2C6942CE886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0275" y="2702618"/>
            <a:ext cx="1258570" cy="882015"/>
          </a:xfrm>
          <a:prstGeom prst="rect">
            <a:avLst/>
          </a:prstGeom>
          <a:ln>
            <a:solidFill>
              <a:schemeClr val="bg1">
                <a:lumMod val="50000"/>
              </a:schemeClr>
            </a:solidFill>
          </a:ln>
        </p:spPr>
      </p:pic>
      <p:sp>
        <p:nvSpPr>
          <p:cNvPr id="26" name="文本框 25">
            <a:extLst>
              <a:ext uri="{FF2B5EF4-FFF2-40B4-BE49-F238E27FC236}">
                <a16:creationId xmlns="" xmlns:a16="http://schemas.microsoft.com/office/drawing/2014/main" id="{FFFCB87E-3C75-4E2F-9FA4-1D775E655722}"/>
              </a:ext>
            </a:extLst>
          </p:cNvPr>
          <p:cNvSpPr txBox="1"/>
          <p:nvPr/>
        </p:nvSpPr>
        <p:spPr>
          <a:xfrm>
            <a:off x="4929259" y="3942558"/>
            <a:ext cx="2201303" cy="338554"/>
          </a:xfrm>
          <a:prstGeom prst="rect">
            <a:avLst/>
          </a:prstGeom>
          <a:noFill/>
        </p:spPr>
        <p:txBody>
          <a:bodyPr wrap="square" rtlCol="0">
            <a:spAutoFit/>
          </a:bodyPr>
          <a:lstStyle/>
          <a:p>
            <a:r>
              <a:rPr lang="en-US" altLang="zh-CN" sz="1600" dirty="0">
                <a:latin typeface="Perpetua" panose="02020502060401020303" pitchFamily="18" charset="0"/>
              </a:rPr>
              <a:t>Google Earth HSR image</a:t>
            </a:r>
            <a:endParaRPr lang="zh-CN" altLang="en-US" sz="1600" dirty="0">
              <a:latin typeface="Perpetua" panose="02020502060401020303" pitchFamily="18" charset="0"/>
            </a:endParaRPr>
          </a:p>
        </p:txBody>
      </p:sp>
      <p:sp>
        <p:nvSpPr>
          <p:cNvPr id="28" name="矩形 27">
            <a:extLst>
              <a:ext uri="{FF2B5EF4-FFF2-40B4-BE49-F238E27FC236}">
                <a16:creationId xmlns="" xmlns:a16="http://schemas.microsoft.com/office/drawing/2014/main" id="{9E837505-B644-4944-BB9C-E8B0EF42BD45}"/>
              </a:ext>
            </a:extLst>
          </p:cNvPr>
          <p:cNvSpPr/>
          <p:nvPr/>
        </p:nvSpPr>
        <p:spPr>
          <a:xfrm>
            <a:off x="4556704" y="4822585"/>
            <a:ext cx="4572000" cy="369332"/>
          </a:xfrm>
          <a:prstGeom prst="rect">
            <a:avLst/>
          </a:prstGeom>
        </p:spPr>
        <p:txBody>
          <a:bodyPr>
            <a:spAutoFit/>
          </a:bodyPr>
          <a:lstStyle/>
          <a:p>
            <a:r>
              <a:rPr lang="en-US" altLang="zh-CN" dirty="0">
                <a:latin typeface="Times New Roman" panose="02020603050405020304" pitchFamily="18" charset="0"/>
              </a:rPr>
              <a:t> </a:t>
            </a:r>
            <a:r>
              <a:rPr lang="en-US" altLang="zh-CN" sz="1600" dirty="0">
                <a:latin typeface="Perpetua" panose="02020502060401020303" pitchFamily="18" charset="0"/>
              </a:rPr>
              <a:t>Proportion of different kinds of land uses in </a:t>
            </a:r>
            <a:r>
              <a:rPr lang="en-US" altLang="zh-CN" sz="1600" dirty="0" err="1">
                <a:latin typeface="Perpetua" panose="02020502060401020303" pitchFamily="18" charset="0"/>
              </a:rPr>
              <a:t>Haizhu</a:t>
            </a:r>
            <a:r>
              <a:rPr lang="en-US" altLang="zh-CN" sz="1600" dirty="0">
                <a:latin typeface="Perpetua" panose="02020502060401020303" pitchFamily="18" charset="0"/>
              </a:rPr>
              <a:t> district</a:t>
            </a:r>
            <a:endParaRPr lang="zh-CN" altLang="en-US" sz="1600" dirty="0">
              <a:latin typeface="Perpetua" panose="02020502060401020303" pitchFamily="18" charset="0"/>
            </a:endParaRPr>
          </a:p>
        </p:txBody>
      </p:sp>
      <p:sp>
        <p:nvSpPr>
          <p:cNvPr id="29" name="矩形: 圆角 28">
            <a:extLst>
              <a:ext uri="{FF2B5EF4-FFF2-40B4-BE49-F238E27FC236}">
                <a16:creationId xmlns="" xmlns:a16="http://schemas.microsoft.com/office/drawing/2014/main" id="{7B2FA892-4E80-42DD-B6A6-4B2B63989F69}"/>
              </a:ext>
            </a:extLst>
          </p:cNvPr>
          <p:cNvSpPr/>
          <p:nvPr/>
        </p:nvSpPr>
        <p:spPr>
          <a:xfrm>
            <a:off x="6086568" y="5264728"/>
            <a:ext cx="457200" cy="1089892"/>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 xmlns:a16="http://schemas.microsoft.com/office/drawing/2014/main" id="{0ACBA0CF-63BD-41EF-97FA-A57981E08F60}"/>
              </a:ext>
            </a:extLst>
          </p:cNvPr>
          <p:cNvSpPr/>
          <p:nvPr/>
        </p:nvSpPr>
        <p:spPr>
          <a:xfrm>
            <a:off x="6590869" y="5257228"/>
            <a:ext cx="457200" cy="1089892"/>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 xmlns:a16="http://schemas.microsoft.com/office/drawing/2014/main" id="{1B839085-E115-4E3B-B45B-33C4BC853A57}"/>
              </a:ext>
            </a:extLst>
          </p:cNvPr>
          <p:cNvSpPr/>
          <p:nvPr/>
        </p:nvSpPr>
        <p:spPr>
          <a:xfrm>
            <a:off x="7632018" y="5257228"/>
            <a:ext cx="457200" cy="1089892"/>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 xmlns:a16="http://schemas.microsoft.com/office/drawing/2014/main" id="{BCAE87CC-4A6F-4257-B10C-16278CA6568F}"/>
              </a:ext>
            </a:extLst>
          </p:cNvPr>
          <p:cNvSpPr/>
          <p:nvPr/>
        </p:nvSpPr>
        <p:spPr>
          <a:xfrm>
            <a:off x="8665753" y="5247993"/>
            <a:ext cx="457200" cy="1089892"/>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 xmlns:a16="http://schemas.microsoft.com/office/drawing/2014/main" id="{2DAE3842-0C79-4889-A4F6-1B44A2C3ECD1}"/>
              </a:ext>
            </a:extLst>
          </p:cNvPr>
          <p:cNvSpPr txBox="1"/>
          <p:nvPr/>
        </p:nvSpPr>
        <p:spPr>
          <a:xfrm>
            <a:off x="412730" y="1637685"/>
            <a:ext cx="2131224" cy="369332"/>
          </a:xfrm>
          <a:prstGeom prst="rect">
            <a:avLst/>
          </a:prstGeom>
          <a:noFill/>
        </p:spPr>
        <p:txBody>
          <a:bodyPr wrap="none" rtlCol="0">
            <a:spAutoFit/>
          </a:bodyPr>
          <a:lstStyle/>
          <a:p>
            <a:pPr marL="0" lvl="2"/>
            <a:r>
              <a:rPr lang="en-US" altLang="zh-CN" b="1" i="1" dirty="0">
                <a:solidFill>
                  <a:srgbClr val="C00000"/>
                </a:solidFill>
              </a:rPr>
              <a:t>Study area and data</a:t>
            </a:r>
          </a:p>
        </p:txBody>
      </p:sp>
      <p:sp>
        <p:nvSpPr>
          <p:cNvPr id="27"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33"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84813030"/>
      </p:ext>
    </p:extLst>
  </p:cSld>
  <p:clrMapOvr>
    <a:masterClrMapping/>
  </p:clrMapOvr>
  <mc:AlternateContent xmlns:mc="http://schemas.openxmlformats.org/markup-compatibility/2006" xmlns:p14="http://schemas.microsoft.com/office/powerpoint/2010/main">
    <mc:Choice Requires="p14">
      <p:transition spd="slow" p14:dur="2000" advTm="441"/>
    </mc:Choice>
    <mc:Fallback xmlns="">
      <p:transition spd="slow" advTm="44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1.3. Results and Analysis</a:t>
            </a:r>
            <a:endParaRPr lang="zh-CN" altLang="en-US" sz="2800" b="1" dirty="0">
              <a:latin typeface="微软雅黑" panose="020B0503020204020204" pitchFamily="34" charset="-122"/>
              <a:ea typeface="微软雅黑" panose="020B0503020204020204" pitchFamily="34" charset="-122"/>
            </a:endParaRPr>
          </a:p>
        </p:txBody>
      </p:sp>
      <p:pic>
        <p:nvPicPr>
          <p:cNvPr id="15" name="图片 14"/>
          <p:cNvPicPr/>
          <p:nvPr/>
        </p:nvPicPr>
        <p:blipFill>
          <a:blip r:embed="rId3" cstate="print">
            <a:extLst>
              <a:ext uri="{28A0092B-C50C-407E-A947-70E740481C1C}">
                <a14:useLocalDpi xmlns:a14="http://schemas.microsoft.com/office/drawing/2010/main" val="0"/>
              </a:ext>
            </a:extLst>
          </a:blip>
          <a:stretch>
            <a:fillRect/>
          </a:stretch>
        </p:blipFill>
        <p:spPr>
          <a:xfrm>
            <a:off x="10286" y="1591119"/>
            <a:ext cx="5460521" cy="2682423"/>
          </a:xfrm>
          <a:prstGeom prst="rect">
            <a:avLst/>
          </a:prstGeom>
        </p:spPr>
      </p:pic>
      <p:pic>
        <p:nvPicPr>
          <p:cNvPr id="13" name="图片 12">
            <a:extLst>
              <a:ext uri="{FF2B5EF4-FFF2-40B4-BE49-F238E27FC236}">
                <a16:creationId xmlns="" xmlns:a16="http://schemas.microsoft.com/office/drawing/2014/main" id="{6472D070-98EB-4A87-A46B-6A7242E6A23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859020" y="4285615"/>
            <a:ext cx="4284980" cy="2572385"/>
          </a:xfrm>
          <a:prstGeom prst="rect">
            <a:avLst/>
          </a:prstGeom>
        </p:spPr>
      </p:pic>
      <p:sp>
        <p:nvSpPr>
          <p:cNvPr id="2" name="矩形 1">
            <a:extLst>
              <a:ext uri="{FF2B5EF4-FFF2-40B4-BE49-F238E27FC236}">
                <a16:creationId xmlns="" xmlns:a16="http://schemas.microsoft.com/office/drawing/2014/main" id="{2A6FA057-2ACA-46FE-B125-8900345C55AE}"/>
              </a:ext>
            </a:extLst>
          </p:cNvPr>
          <p:cNvSpPr/>
          <p:nvPr/>
        </p:nvSpPr>
        <p:spPr>
          <a:xfrm>
            <a:off x="10286" y="4259044"/>
            <a:ext cx="4848734" cy="954107"/>
          </a:xfrm>
          <a:prstGeom prst="rect">
            <a:avLst/>
          </a:prstGeom>
        </p:spPr>
        <p:txBody>
          <a:bodyPr wrap="square">
            <a:spAutoFit/>
          </a:bodyPr>
          <a:lstStyle/>
          <a:p>
            <a:r>
              <a:rPr lang="en-US" altLang="zh-CN" sz="1400" dirty="0">
                <a:latin typeface="Perpetua" panose="02020502060401020303" pitchFamily="18" charset="0"/>
              </a:rPr>
              <a:t>Scene classification results of different kinds of feature combinations. (a) Spectral, (b) textural, (c) SIFT, (d) SV, (e) spectral and textural, (f) spectral, textural and SIFT, (g) spectral, textural, SIFT and SV. (h) Actual land</a:t>
            </a:r>
            <a:endParaRPr lang="zh-CN" altLang="en-US" sz="1400" dirty="0">
              <a:latin typeface="Perpetua" panose="02020502060401020303" pitchFamily="18" charset="0"/>
            </a:endParaRPr>
          </a:p>
        </p:txBody>
      </p:sp>
      <p:sp>
        <p:nvSpPr>
          <p:cNvPr id="3" name="矩形 2">
            <a:extLst>
              <a:ext uri="{FF2B5EF4-FFF2-40B4-BE49-F238E27FC236}">
                <a16:creationId xmlns="" xmlns:a16="http://schemas.microsoft.com/office/drawing/2014/main" id="{ACA41989-F789-4435-A4F9-105A1177D42F}"/>
              </a:ext>
            </a:extLst>
          </p:cNvPr>
          <p:cNvSpPr/>
          <p:nvPr/>
        </p:nvSpPr>
        <p:spPr>
          <a:xfrm>
            <a:off x="5673030" y="3770281"/>
            <a:ext cx="3339085" cy="523220"/>
          </a:xfrm>
          <a:prstGeom prst="rect">
            <a:avLst/>
          </a:prstGeom>
        </p:spPr>
        <p:txBody>
          <a:bodyPr wrap="square">
            <a:spAutoFit/>
          </a:bodyPr>
          <a:lstStyle/>
          <a:p>
            <a:r>
              <a:rPr lang="en-US" altLang="zh-CN" sz="1400" dirty="0">
                <a:latin typeface="Perpetua" panose="02020502060401020303" pitchFamily="18" charset="0"/>
              </a:rPr>
              <a:t>Scene classification accuracy of different kinds of feature combinations. </a:t>
            </a:r>
            <a:endParaRPr lang="zh-CN" altLang="en-US" sz="1400" dirty="0">
              <a:latin typeface="Perpetua" panose="02020502060401020303" pitchFamily="18" charset="0"/>
            </a:endParaRPr>
          </a:p>
        </p:txBody>
      </p:sp>
      <p:sp>
        <p:nvSpPr>
          <p:cNvPr id="10" name="矩形: 圆角 9">
            <a:extLst>
              <a:ext uri="{FF2B5EF4-FFF2-40B4-BE49-F238E27FC236}">
                <a16:creationId xmlns="" xmlns:a16="http://schemas.microsoft.com/office/drawing/2014/main" id="{C8B82D60-B171-4584-AF31-B4B04B4ACDD5}"/>
              </a:ext>
            </a:extLst>
          </p:cNvPr>
          <p:cNvSpPr/>
          <p:nvPr/>
        </p:nvSpPr>
        <p:spPr>
          <a:xfrm>
            <a:off x="8484577" y="4519246"/>
            <a:ext cx="457200" cy="2145323"/>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 xmlns:a16="http://schemas.microsoft.com/office/drawing/2014/main" id="{3F7AC1D3-0417-491A-9DDA-9CDE71DA1007}"/>
              </a:ext>
            </a:extLst>
          </p:cNvPr>
          <p:cNvSpPr txBox="1"/>
          <p:nvPr/>
        </p:nvSpPr>
        <p:spPr>
          <a:xfrm>
            <a:off x="5673030" y="1740877"/>
            <a:ext cx="3339085" cy="201285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nSpc>
                <a:spcPct val="13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Multisource &gt; single-source</a:t>
            </a:r>
          </a:p>
          <a:p>
            <a:pPr marL="285750" indent="-285750">
              <a:lnSpc>
                <a:spcPct val="13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Spectral features are most effective among single-type features</a:t>
            </a:r>
          </a:p>
          <a:p>
            <a:pPr marL="285750" indent="-285750">
              <a:lnSpc>
                <a:spcPct val="13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Proposed model got the highest accuracy</a:t>
            </a:r>
            <a:endParaRPr lang="zh-CN" altLang="en-US" sz="1600" dirty="0">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 xmlns:a16="http://schemas.microsoft.com/office/drawing/2014/main" id="{FC997241-A9CC-4C6F-AFD3-AD6566C432A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11389" y="4969123"/>
            <a:ext cx="3033621" cy="1761458"/>
          </a:xfrm>
          <a:prstGeom prst="rect">
            <a:avLst/>
          </a:prstGeom>
        </p:spPr>
      </p:pic>
      <p:sp>
        <p:nvSpPr>
          <p:cNvPr id="12" name="矩形 11"/>
          <p:cNvSpPr/>
          <p:nvPr/>
        </p:nvSpPr>
        <p:spPr>
          <a:xfrm>
            <a:off x="2505075" y="5970939"/>
            <a:ext cx="752475" cy="667369"/>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20"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25152593"/>
      </p:ext>
    </p:extLst>
  </p:cSld>
  <p:clrMapOvr>
    <a:masterClrMapping/>
  </p:clrMapOvr>
  <mc:AlternateContent xmlns:mc="http://schemas.openxmlformats.org/markup-compatibility/2006" xmlns:p14="http://schemas.microsoft.com/office/powerpoint/2010/main">
    <mc:Choice Requires="p14">
      <p:transition spd="slow" p14:dur="2000" advTm="197"/>
    </mc:Choice>
    <mc:Fallback xmlns="">
      <p:transition spd="slow" advTm="19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1.3. Results and Analysis</a:t>
            </a:r>
            <a:endParaRPr lang="zh-CN" altLang="en-US" sz="2800" b="1" dirty="0">
              <a:latin typeface="微软雅黑" panose="020B0503020204020204" pitchFamily="34" charset="-122"/>
              <a:ea typeface="微软雅黑" panose="020B0503020204020204" pitchFamily="34" charset="-122"/>
            </a:endParaRPr>
          </a:p>
        </p:txBody>
      </p:sp>
      <p:pic>
        <p:nvPicPr>
          <p:cNvPr id="17" name="图片 16"/>
          <p:cNvPicPr/>
          <p:nvPr/>
        </p:nvPicPr>
        <p:blipFill>
          <a:blip r:embed="rId3" cstate="print">
            <a:extLst>
              <a:ext uri="{28A0092B-C50C-407E-A947-70E740481C1C}">
                <a14:useLocalDpi xmlns:a14="http://schemas.microsoft.com/office/drawing/2010/main" val="0"/>
              </a:ext>
            </a:extLst>
          </a:blip>
          <a:stretch>
            <a:fillRect/>
          </a:stretch>
        </p:blipFill>
        <p:spPr>
          <a:xfrm>
            <a:off x="427597" y="1703631"/>
            <a:ext cx="8287192" cy="3879752"/>
          </a:xfrm>
          <a:prstGeom prst="rect">
            <a:avLst/>
          </a:prstGeom>
        </p:spPr>
      </p:pic>
      <p:sp>
        <p:nvSpPr>
          <p:cNvPr id="3" name="矩形 2">
            <a:extLst>
              <a:ext uri="{FF2B5EF4-FFF2-40B4-BE49-F238E27FC236}">
                <a16:creationId xmlns="" xmlns:a16="http://schemas.microsoft.com/office/drawing/2014/main" id="{67AEE143-04ED-47F3-8E78-FA863A36B5F4}"/>
              </a:ext>
            </a:extLst>
          </p:cNvPr>
          <p:cNvSpPr/>
          <p:nvPr/>
        </p:nvSpPr>
        <p:spPr>
          <a:xfrm>
            <a:off x="427597" y="5583383"/>
            <a:ext cx="8287192" cy="738664"/>
          </a:xfrm>
          <a:prstGeom prst="rect">
            <a:avLst/>
          </a:prstGeom>
        </p:spPr>
        <p:txBody>
          <a:bodyPr wrap="square">
            <a:spAutoFit/>
          </a:bodyPr>
          <a:lstStyle/>
          <a:p>
            <a:r>
              <a:rPr lang="en-US" altLang="zh-CN" sz="1400" dirty="0">
                <a:latin typeface="Perpetua" panose="02020502060401020303" pitchFamily="18" charset="0"/>
                <a:ea typeface="微软雅黑" panose="020B0503020204020204" pitchFamily="34" charset="-122"/>
              </a:rPr>
              <a:t>HSR images and SV images presentations of land patches. Figure (a) - (c) are land use results of ground truth, group (f) and group (g). Figure (d) - (f) are HSR images of land patches P1, P2 and P3, respectively, and figure (g) – (h) are SV images of P1, P2, and P3, respectively.</a:t>
            </a:r>
            <a:endParaRPr lang="zh-CN" altLang="en-US" sz="1400" dirty="0">
              <a:latin typeface="Perpetua" panose="02020502060401020303" pitchFamily="18" charset="0"/>
              <a:ea typeface="微软雅黑" panose="020B0503020204020204" pitchFamily="34" charset="-122"/>
            </a:endParaRPr>
          </a:p>
        </p:txBody>
      </p:sp>
      <p:sp>
        <p:nvSpPr>
          <p:cNvPr id="15"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16"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41178744"/>
      </p:ext>
    </p:extLst>
  </p:cSld>
  <p:clrMapOvr>
    <a:masterClrMapping/>
  </p:clrMapOvr>
  <mc:AlternateContent xmlns:mc="http://schemas.openxmlformats.org/markup-compatibility/2006" xmlns:p14="http://schemas.microsoft.com/office/powerpoint/2010/main">
    <mc:Choice Requires="p14">
      <p:transition spd="slow" p14:dur="2000" advTm="165"/>
    </mc:Choice>
    <mc:Fallback xmlns="">
      <p:transition spd="slow" advTm="1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60" name="组合 59"/>
          <p:cNvGrpSpPr/>
          <p:nvPr/>
        </p:nvGrpSpPr>
        <p:grpSpPr>
          <a:xfrm>
            <a:off x="98207" y="238474"/>
            <a:ext cx="449089" cy="439702"/>
            <a:chOff x="98207" y="238474"/>
            <a:chExt cx="449089" cy="439702"/>
          </a:xfrm>
        </p:grpSpPr>
        <p:sp>
          <p:nvSpPr>
            <p:cNvPr id="32" name="椭圆 31"/>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3" name="椭圆 32"/>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7" name="TextBox 1"/>
          <p:cNvSpPr txBox="1"/>
          <p:nvPr/>
        </p:nvSpPr>
        <p:spPr>
          <a:xfrm>
            <a:off x="3929419" y="2233568"/>
            <a:ext cx="2927725" cy="2492990"/>
          </a:xfrm>
          <a:prstGeom prst="rect">
            <a:avLst/>
          </a:prstGeom>
          <a:noFill/>
        </p:spPr>
        <p:txBody>
          <a:bodyPr wrap="square" rtlCol="0">
            <a:spAutoFit/>
          </a:bodyPr>
          <a:lstStyle/>
          <a:p>
            <a:pPr marL="0" lvl="1">
              <a:lnSpc>
                <a:spcPct val="130000"/>
              </a:lnSpc>
            </a:pPr>
            <a:r>
              <a:rPr lang="en-US" altLang="zh-CN" sz="4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Deep Learning Basis</a:t>
            </a:r>
            <a:endParaRPr lang="zh-CN" altLang="en-US" sz="4000" b="1" spc="422"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8" name="直接连接符 17"/>
          <p:cNvCxnSpPr/>
          <p:nvPr/>
        </p:nvCxnSpPr>
        <p:spPr>
          <a:xfrm flipV="1">
            <a:off x="3245529" y="1572665"/>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
          <p:cNvSpPr txBox="1"/>
          <p:nvPr/>
        </p:nvSpPr>
        <p:spPr>
          <a:xfrm>
            <a:off x="1392320" y="4354401"/>
            <a:ext cx="1269470" cy="346249"/>
          </a:xfrm>
          <a:prstGeom prst="rect">
            <a:avLst/>
          </a:prstGeom>
          <a:solidFill>
            <a:srgbClr val="014924"/>
          </a:solidFill>
        </p:spPr>
        <p:txBody>
          <a:bodyPr wrap="square" lIns="0" tIns="0" rIns="0" bIns="0" rtlCol="0">
            <a:spAutoFit/>
          </a:bodyPr>
          <a:lstStyle/>
          <a:p>
            <a:pPr algn="ctr"/>
            <a:r>
              <a:rPr lang="en-US" altLang="zh-CN"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 00</a:t>
            </a:r>
            <a:endPar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555" y="2257832"/>
            <a:ext cx="1905000" cy="1905000"/>
          </a:xfrm>
          <a:prstGeom prst="rect">
            <a:avLst/>
          </a:prstGeom>
        </p:spPr>
      </p:pic>
    </p:spTree>
    <p:extLst>
      <p:ext uri="{BB962C8B-B14F-4D97-AF65-F5344CB8AC3E}">
        <p14:creationId xmlns:p14="http://schemas.microsoft.com/office/powerpoint/2010/main" val="1415120887"/>
      </p:ext>
    </p:extLst>
  </p:cSld>
  <p:clrMapOvr>
    <a:masterClrMapping/>
  </p:clrMapOvr>
  <mc:AlternateContent xmlns:mc="http://schemas.openxmlformats.org/markup-compatibility/2006" xmlns:p14="http://schemas.microsoft.com/office/powerpoint/2010/main">
    <mc:Choice Requires="p14">
      <p:transition spd="slow" p14:dur="2000" advTm="3304"/>
    </mc:Choice>
    <mc:Fallback xmlns="">
      <p:transition spd="slow" advTm="330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1.3. Results and Analysis</a:t>
            </a:r>
            <a:endParaRPr lang="zh-CN" altLang="en-US" sz="2800" b="1" dirty="0">
              <a:latin typeface="微软雅黑" panose="020B0503020204020204" pitchFamily="34" charset="-122"/>
              <a:ea typeface="微软雅黑" panose="020B0503020204020204" pitchFamily="34" charset="-122"/>
            </a:endParaRPr>
          </a:p>
        </p:txBody>
      </p:sp>
      <p:pic>
        <p:nvPicPr>
          <p:cNvPr id="12" name="图片 11"/>
          <p:cNvPicPr/>
          <p:nvPr/>
        </p:nvPicPr>
        <p:blipFill>
          <a:blip r:embed="rId3" cstate="print">
            <a:extLst>
              <a:ext uri="{28A0092B-C50C-407E-A947-70E740481C1C}">
                <a14:useLocalDpi xmlns:a14="http://schemas.microsoft.com/office/drawing/2010/main" val="0"/>
              </a:ext>
            </a:extLst>
          </a:blip>
          <a:stretch>
            <a:fillRect/>
          </a:stretch>
        </p:blipFill>
        <p:spPr>
          <a:xfrm>
            <a:off x="193456" y="4177246"/>
            <a:ext cx="4284980" cy="2572385"/>
          </a:xfrm>
          <a:prstGeom prst="rect">
            <a:avLst/>
          </a:prstGeom>
        </p:spPr>
      </p:pic>
      <p:sp>
        <p:nvSpPr>
          <p:cNvPr id="2" name="文本框 1">
            <a:extLst>
              <a:ext uri="{FF2B5EF4-FFF2-40B4-BE49-F238E27FC236}">
                <a16:creationId xmlns="" xmlns:a16="http://schemas.microsoft.com/office/drawing/2014/main" id="{9A31EAF1-6C5C-49B6-A927-C772171D26FB}"/>
              </a:ext>
            </a:extLst>
          </p:cNvPr>
          <p:cNvSpPr txBox="1"/>
          <p:nvPr/>
        </p:nvSpPr>
        <p:spPr>
          <a:xfrm>
            <a:off x="4633013" y="4287148"/>
            <a:ext cx="4368112" cy="2052870"/>
          </a:xfrm>
          <a:prstGeom prst="rect">
            <a:avLst/>
          </a:prstGeom>
          <a:solidFill>
            <a:schemeClr val="accent6">
              <a:lumMod val="40000"/>
              <a:lumOff val="60000"/>
            </a:schemeClr>
          </a:solidFill>
          <a:ln w="19050">
            <a:solidFill>
              <a:schemeClr val="tx1"/>
            </a:solidFill>
          </a:ln>
        </p:spPr>
        <p:txBody>
          <a:bodyPr wrap="square" rtlCol="0">
            <a:spAutoFit/>
          </a:bodyPr>
          <a:lstStyle/>
          <a:p>
            <a:pPr marL="285750" indent="-285750">
              <a:lnSpc>
                <a:spcPct val="130000"/>
              </a:lnSpc>
              <a:buFont typeface="Wingdings" panose="05000000000000000000" pitchFamily="2" charset="2"/>
              <a:buChar char="ü"/>
            </a:pPr>
            <a:r>
              <a:rPr lang="en-US" altLang="zh-CN" sz="1400" dirty="0">
                <a:latin typeface="Cambria" panose="02040503050406030204" pitchFamily="18" charset="0"/>
                <a:ea typeface="Cambria" panose="02040503050406030204" pitchFamily="18" charset="0"/>
              </a:rPr>
              <a:t>The </a:t>
            </a:r>
            <a:r>
              <a:rPr lang="en-US" altLang="zh-CN" sz="1400" b="1" dirty="0">
                <a:solidFill>
                  <a:srgbClr val="C00000"/>
                </a:solidFill>
                <a:latin typeface="Cambria" panose="02040503050406030204" pitchFamily="18" charset="0"/>
                <a:ea typeface="Cambria" panose="02040503050406030204" pitchFamily="18" charset="0"/>
              </a:rPr>
              <a:t>highest classification accuracies </a:t>
            </a:r>
            <a:r>
              <a:rPr lang="en-US" altLang="zh-CN" sz="1400" dirty="0">
                <a:latin typeface="Cambria" panose="02040503050406030204" pitchFamily="18" charset="0"/>
                <a:ea typeface="Cambria" panose="02040503050406030204" pitchFamily="18" charset="0"/>
              </a:rPr>
              <a:t>can be obtained when </a:t>
            </a:r>
            <a:r>
              <a:rPr lang="en-US" altLang="zh-CN" sz="1400" b="1" i="1" dirty="0">
                <a:solidFill>
                  <a:srgbClr val="C00000"/>
                </a:solidFill>
                <a:latin typeface="Cambria" panose="02040503050406030204" pitchFamily="18" charset="0"/>
                <a:ea typeface="Cambria" panose="02040503050406030204" pitchFamily="18" charset="0"/>
              </a:rPr>
              <a:t>K </a:t>
            </a:r>
            <a:r>
              <a:rPr lang="en-US" altLang="zh-CN" sz="1400" b="1" dirty="0">
                <a:solidFill>
                  <a:srgbClr val="C00000"/>
                </a:solidFill>
                <a:latin typeface="Cambria" panose="02040503050406030204" pitchFamily="18" charset="0"/>
                <a:ea typeface="Cambria" panose="02040503050406030204" pitchFamily="18" charset="0"/>
              </a:rPr>
              <a:t>is set to 15</a:t>
            </a:r>
            <a:r>
              <a:rPr lang="en-US" altLang="zh-CN" sz="1400" dirty="0">
                <a:latin typeface="Cambria" panose="02040503050406030204" pitchFamily="18" charset="0"/>
                <a:ea typeface="Cambria" panose="02040503050406030204" pitchFamily="18" charset="0"/>
              </a:rPr>
              <a:t>.</a:t>
            </a:r>
          </a:p>
          <a:p>
            <a:pPr marL="285750" indent="-285750">
              <a:lnSpc>
                <a:spcPct val="130000"/>
              </a:lnSpc>
              <a:buFont typeface="Wingdings" panose="05000000000000000000" pitchFamily="2" charset="2"/>
              <a:buChar char="ü"/>
            </a:pPr>
            <a:r>
              <a:rPr lang="en-US" altLang="zh-CN" sz="1400" dirty="0">
                <a:latin typeface="Cambria" panose="02040503050406030204" pitchFamily="18" charset="0"/>
                <a:ea typeface="Cambria" panose="02040503050406030204" pitchFamily="18" charset="0"/>
              </a:rPr>
              <a:t>When </a:t>
            </a:r>
            <a:r>
              <a:rPr lang="en-US" altLang="zh-CN" sz="1400" i="1" dirty="0">
                <a:latin typeface="Cambria" panose="02040503050406030204" pitchFamily="18" charset="0"/>
                <a:ea typeface="Cambria" panose="02040503050406030204" pitchFamily="18" charset="0"/>
              </a:rPr>
              <a:t>K</a:t>
            </a:r>
            <a:r>
              <a:rPr lang="en-US" altLang="zh-CN" sz="1400" dirty="0">
                <a:latin typeface="Cambria" panose="02040503050406030204" pitchFamily="18" charset="0"/>
                <a:ea typeface="Cambria" panose="02040503050406030204" pitchFamily="18" charset="0"/>
              </a:rPr>
              <a:t> is less than 15, the classification accuracy increases significantly, and vice versa.</a:t>
            </a:r>
          </a:p>
          <a:p>
            <a:pPr marL="285750" indent="-285750">
              <a:lnSpc>
                <a:spcPct val="130000"/>
              </a:lnSpc>
              <a:buFont typeface="Wingdings" panose="05000000000000000000" pitchFamily="2" charset="2"/>
              <a:buChar char="ü"/>
            </a:pPr>
            <a:r>
              <a:rPr lang="en-US" altLang="zh-CN" sz="1400" dirty="0">
                <a:latin typeface="Cambria" panose="02040503050406030204" pitchFamily="18" charset="0"/>
                <a:ea typeface="Cambria" panose="02040503050406030204" pitchFamily="18" charset="0"/>
              </a:rPr>
              <a:t>Accuracy curves of the model with multiple semantic features are relatively flat. </a:t>
            </a:r>
            <a:r>
              <a:rPr lang="en-US" altLang="zh-CN" sz="1400" dirty="0">
                <a:latin typeface="Cambria" panose="02040503050406030204" pitchFamily="18" charset="0"/>
                <a:ea typeface="Cambria" panose="02040503050406030204" pitchFamily="18" charset="0"/>
                <a:sym typeface="Wingdings" panose="05000000000000000000" pitchFamily="2" charset="2"/>
              </a:rPr>
              <a:t></a:t>
            </a:r>
            <a:r>
              <a:rPr lang="en-US" altLang="zh-CN" sz="1400" b="1" dirty="0">
                <a:solidFill>
                  <a:srgbClr val="C00000"/>
                </a:solidFill>
                <a:latin typeface="Cambria" panose="02040503050406030204" pitchFamily="18" charset="0"/>
                <a:ea typeface="Cambria" panose="02040503050406030204" pitchFamily="18" charset="0"/>
              </a:rPr>
              <a:t>more stable and robust</a:t>
            </a:r>
            <a:r>
              <a:rPr lang="en-US" altLang="zh-CN" sz="1400" dirty="0">
                <a:latin typeface="Cambria" panose="02040503050406030204" pitchFamily="18" charset="0"/>
                <a:ea typeface="Cambria" panose="02040503050406030204" pitchFamily="18" charset="0"/>
              </a:rPr>
              <a:t>.</a:t>
            </a:r>
            <a:endParaRPr lang="zh-CN" altLang="en-US" sz="1400" dirty="0">
              <a:latin typeface="Cambria" panose="02040503050406030204" pitchFamily="18" charset="0"/>
              <a:ea typeface="微软雅黑" panose="020B0503020204020204" pitchFamily="34" charset="-122"/>
            </a:endParaRPr>
          </a:p>
        </p:txBody>
      </p:sp>
      <p:pic>
        <p:nvPicPr>
          <p:cNvPr id="13" name="图片 12">
            <a:extLst>
              <a:ext uri="{FF2B5EF4-FFF2-40B4-BE49-F238E27FC236}">
                <a16:creationId xmlns="" xmlns:a16="http://schemas.microsoft.com/office/drawing/2014/main" id="{B3F7B691-C1A1-4842-BFF7-E1E88436BEA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866723" y="1576949"/>
            <a:ext cx="4294505" cy="2523490"/>
          </a:xfrm>
          <a:prstGeom prst="rect">
            <a:avLst/>
          </a:prstGeom>
        </p:spPr>
      </p:pic>
      <p:sp>
        <p:nvSpPr>
          <p:cNvPr id="15" name="矩形 14">
            <a:extLst>
              <a:ext uri="{FF2B5EF4-FFF2-40B4-BE49-F238E27FC236}">
                <a16:creationId xmlns="" xmlns:a16="http://schemas.microsoft.com/office/drawing/2014/main" id="{FEB20D9E-6ECF-4753-9098-05466AEB73BF}"/>
              </a:ext>
            </a:extLst>
          </p:cNvPr>
          <p:cNvSpPr/>
          <p:nvPr/>
        </p:nvSpPr>
        <p:spPr>
          <a:xfrm>
            <a:off x="180149" y="1588489"/>
            <a:ext cx="4572000" cy="2653868"/>
          </a:xfrm>
          <a:prstGeom prst="rect">
            <a:avLst/>
          </a:prstGeom>
          <a:solidFill>
            <a:schemeClr val="accent6">
              <a:lumMod val="40000"/>
              <a:lumOff val="60000"/>
            </a:schemeClr>
          </a:solidFill>
          <a:ln w="19050">
            <a:solidFill>
              <a:schemeClr val="tx1"/>
            </a:solidFill>
          </a:ln>
        </p:spPr>
        <p:txBody>
          <a:bodyPr>
            <a:spAutoFit/>
          </a:bodyPr>
          <a:lstStyle/>
          <a:p>
            <a:pPr marL="285750" indent="-285750">
              <a:lnSpc>
                <a:spcPct val="120000"/>
              </a:lnSpc>
              <a:buFont typeface="Wingdings" panose="05000000000000000000" pitchFamily="2" charset="2"/>
              <a:buChar char="p"/>
            </a:pPr>
            <a:r>
              <a:rPr lang="en-US" altLang="zh-CN" sz="1400" dirty="0">
                <a:latin typeface="Cambria" panose="02040503050406030204" pitchFamily="18" charset="0"/>
                <a:ea typeface="Cambria" panose="02040503050406030204" pitchFamily="18" charset="0"/>
              </a:rPr>
              <a:t>The contribution of </a:t>
            </a:r>
            <a:r>
              <a:rPr lang="en-US" altLang="zh-CN" sz="1400" b="1" dirty="0">
                <a:solidFill>
                  <a:srgbClr val="C00000"/>
                </a:solidFill>
                <a:latin typeface="Cambria" panose="02040503050406030204" pitchFamily="18" charset="0"/>
                <a:ea typeface="Cambria" panose="02040503050406030204" pitchFamily="18" charset="0"/>
              </a:rPr>
              <a:t>spectral</a:t>
            </a:r>
            <a:r>
              <a:rPr lang="en-US" altLang="zh-CN" sz="1400" dirty="0">
                <a:latin typeface="Cambria" panose="02040503050406030204" pitchFamily="18" charset="0"/>
                <a:ea typeface="Cambria" panose="02040503050406030204" pitchFamily="18" charset="0"/>
              </a:rPr>
              <a:t> features in identifying urban land use is </a:t>
            </a:r>
            <a:r>
              <a:rPr lang="en-US" altLang="zh-CN" sz="1400" b="1" dirty="0">
                <a:solidFill>
                  <a:srgbClr val="C00000"/>
                </a:solidFill>
                <a:latin typeface="Cambria" panose="02040503050406030204" pitchFamily="18" charset="0"/>
                <a:ea typeface="Cambria" panose="02040503050406030204" pitchFamily="18" charset="0"/>
              </a:rPr>
              <a:t>relatively higher</a:t>
            </a:r>
            <a:r>
              <a:rPr lang="en-US" altLang="zh-CN" sz="1400" dirty="0">
                <a:latin typeface="Cambria" panose="02040503050406030204" pitchFamily="18" charset="0"/>
                <a:ea typeface="Cambria" panose="02040503050406030204" pitchFamily="18" charset="0"/>
              </a:rPr>
              <a:t>, especially for residential land and urban villages.</a:t>
            </a:r>
          </a:p>
          <a:p>
            <a:pPr marL="285750" indent="-285750">
              <a:lnSpc>
                <a:spcPct val="120000"/>
              </a:lnSpc>
              <a:buFont typeface="Wingdings" panose="05000000000000000000" pitchFamily="2" charset="2"/>
              <a:buChar char="p"/>
            </a:pPr>
            <a:r>
              <a:rPr lang="en-US" altLang="zh-CN" sz="1400" b="1" dirty="0">
                <a:solidFill>
                  <a:srgbClr val="C00000"/>
                </a:solidFill>
                <a:latin typeface="Cambria" panose="02040503050406030204" pitchFamily="18" charset="0"/>
                <a:ea typeface="Cambria" panose="02040503050406030204" pitchFamily="18" charset="0"/>
              </a:rPr>
              <a:t>Textural</a:t>
            </a:r>
            <a:r>
              <a:rPr lang="en-US" altLang="zh-CN" sz="1400" dirty="0">
                <a:latin typeface="Cambria" panose="02040503050406030204" pitchFamily="18" charset="0"/>
                <a:ea typeface="Cambria" panose="02040503050406030204" pitchFamily="18" charset="0"/>
              </a:rPr>
              <a:t> features have a higher contribution to the recognition of </a:t>
            </a:r>
            <a:r>
              <a:rPr lang="en-US" altLang="zh-CN" sz="1400" b="1" dirty="0">
                <a:solidFill>
                  <a:srgbClr val="C00000"/>
                </a:solidFill>
                <a:latin typeface="Cambria" panose="02040503050406030204" pitchFamily="18" charset="0"/>
                <a:ea typeface="Cambria" panose="02040503050406030204" pitchFamily="18" charset="0"/>
              </a:rPr>
              <a:t>green land</a:t>
            </a:r>
            <a:r>
              <a:rPr lang="en-US" altLang="zh-CN" sz="1400" dirty="0">
                <a:latin typeface="Cambria" panose="02040503050406030204" pitchFamily="18" charset="0"/>
                <a:ea typeface="Cambria" panose="02040503050406030204" pitchFamily="18" charset="0"/>
              </a:rPr>
              <a:t>.</a:t>
            </a:r>
          </a:p>
          <a:p>
            <a:pPr marL="285750" indent="-285750">
              <a:lnSpc>
                <a:spcPct val="120000"/>
              </a:lnSpc>
              <a:buFont typeface="Wingdings" panose="05000000000000000000" pitchFamily="2" charset="2"/>
              <a:buChar char="p"/>
            </a:pPr>
            <a:r>
              <a:rPr lang="en-US" altLang="zh-CN" sz="1400" dirty="0">
                <a:latin typeface="Cambria" panose="02040503050406030204" pitchFamily="18" charset="0"/>
                <a:ea typeface="Cambria" panose="02040503050406030204" pitchFamily="18" charset="0"/>
              </a:rPr>
              <a:t>Semantics of </a:t>
            </a:r>
            <a:r>
              <a:rPr lang="en-US" altLang="zh-CN" sz="1400" b="1" dirty="0">
                <a:solidFill>
                  <a:srgbClr val="C00000"/>
                </a:solidFill>
                <a:latin typeface="Cambria" panose="02040503050406030204" pitchFamily="18" charset="0"/>
                <a:ea typeface="Cambria" panose="02040503050406030204" pitchFamily="18" charset="0"/>
              </a:rPr>
              <a:t>SV</a:t>
            </a:r>
            <a:r>
              <a:rPr lang="en-US" altLang="zh-CN" sz="1400" dirty="0">
                <a:solidFill>
                  <a:srgbClr val="C00000"/>
                </a:solidFill>
                <a:latin typeface="Cambria" panose="02040503050406030204" pitchFamily="18" charset="0"/>
                <a:ea typeface="Cambria" panose="02040503050406030204" pitchFamily="18" charset="0"/>
              </a:rPr>
              <a:t> </a:t>
            </a:r>
            <a:r>
              <a:rPr lang="en-US" altLang="zh-CN" sz="1400" dirty="0">
                <a:latin typeface="Cambria" panose="02040503050406030204" pitchFamily="18" charset="0"/>
                <a:ea typeface="Cambria" panose="02040503050406030204" pitchFamily="18" charset="0"/>
              </a:rPr>
              <a:t>images have a more significant role than remote sensing image features in the identification of </a:t>
            </a:r>
            <a:r>
              <a:rPr lang="en-US" altLang="zh-CN" sz="1400" b="1" dirty="0">
                <a:solidFill>
                  <a:srgbClr val="C00000"/>
                </a:solidFill>
                <a:latin typeface="Cambria" panose="02040503050406030204" pitchFamily="18" charset="0"/>
                <a:ea typeface="Cambria" panose="02040503050406030204" pitchFamily="18" charset="0"/>
              </a:rPr>
              <a:t>built-up areas </a:t>
            </a:r>
            <a:r>
              <a:rPr lang="en-US" altLang="zh-CN" sz="1400" dirty="0">
                <a:latin typeface="Cambria" panose="02040503050406030204" pitchFamily="18" charset="0"/>
                <a:ea typeface="Cambria" panose="02040503050406030204" pitchFamily="18" charset="0"/>
              </a:rPr>
              <a:t>such as public management and service land, industrial land, as well as commercial land.</a:t>
            </a:r>
            <a:endParaRPr lang="zh-CN" altLang="en-US" sz="1400" dirty="0">
              <a:latin typeface="Cambria" panose="02040503050406030204" pitchFamily="18" charset="0"/>
              <a:ea typeface="微软雅黑" panose="020B0503020204020204" pitchFamily="34" charset="-122"/>
            </a:endParaRPr>
          </a:p>
        </p:txBody>
      </p:sp>
      <p:sp>
        <p:nvSpPr>
          <p:cNvPr id="17"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18"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48134136"/>
      </p:ext>
    </p:extLst>
  </p:cSld>
  <p:clrMapOvr>
    <a:masterClrMapping/>
  </p:clrMapOvr>
  <mc:AlternateContent xmlns:mc="http://schemas.openxmlformats.org/markup-compatibility/2006" xmlns:p14="http://schemas.microsoft.com/office/powerpoint/2010/main">
    <mc:Choice Requires="p14">
      <p:transition spd="slow" p14:dur="2000" advTm="178"/>
    </mc:Choice>
    <mc:Fallback xmlns="">
      <p:transition spd="slow" advTm="17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294723" y="1055826"/>
            <a:ext cx="9073564"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1.3. Conclusion</a:t>
            </a:r>
            <a:endParaRPr lang="zh-CN" altLang="en-US" sz="28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 xmlns:a16="http://schemas.microsoft.com/office/drawing/2014/main" id="{902DD743-3BC7-436F-836C-6EC713D65F89}"/>
              </a:ext>
            </a:extLst>
          </p:cNvPr>
          <p:cNvSpPr txBox="1"/>
          <p:nvPr/>
        </p:nvSpPr>
        <p:spPr>
          <a:xfrm>
            <a:off x="412730" y="1786573"/>
            <a:ext cx="8439686" cy="1449628"/>
          </a:xfrm>
          <a:prstGeom prst="rect">
            <a:avLst/>
          </a:prstGeom>
          <a:noFill/>
          <a:ln w="19050">
            <a:solidFill>
              <a:srgbClr val="C00000"/>
            </a:solidFill>
          </a:ln>
        </p:spPr>
        <p:txBody>
          <a:bodyPr wrap="square" rtlCol="0">
            <a:spAutoFit/>
          </a:bodyPr>
          <a:lstStyle/>
          <a:p>
            <a:pPr marL="285750" indent="-285750">
              <a:lnSpc>
                <a:spcPct val="130000"/>
              </a:lnSpc>
              <a:spcAft>
                <a:spcPts val="600"/>
              </a:spcAft>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The proposed model can obtain more satisfactory classification performance compared with those only adopting features extracted from HSR images.</a:t>
            </a:r>
          </a:p>
          <a:p>
            <a:pPr marL="285750" indent="-285750">
              <a:lnSpc>
                <a:spcPct val="130000"/>
              </a:lnSpc>
              <a:spcAft>
                <a:spcPts val="600"/>
              </a:spcAft>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SV images have an extraordinary excellent effect on the fine differentiation of public management and service, industrial, as well as commercial land use.</a:t>
            </a:r>
            <a:endParaRPr lang="zh-CN" altLang="en-US" sz="16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 xmlns:a16="http://schemas.microsoft.com/office/drawing/2014/main" id="{482BC4AE-CDFF-45B9-8E5A-E4BF08842B62}"/>
              </a:ext>
            </a:extLst>
          </p:cNvPr>
          <p:cNvSpPr txBox="1"/>
          <p:nvPr/>
        </p:nvSpPr>
        <p:spPr>
          <a:xfrm>
            <a:off x="412730" y="3742233"/>
            <a:ext cx="8439686" cy="2862322"/>
          </a:xfrm>
          <a:prstGeom prst="rect">
            <a:avLst/>
          </a:prstGeom>
          <a:noFill/>
          <a:ln w="19050">
            <a:solidFill>
              <a:srgbClr val="0070C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b="1" dirty="0">
                <a:latin typeface="微软雅黑" panose="020B0503020204020204" pitchFamily="34" charset="-122"/>
                <a:ea typeface="微软雅黑" panose="020B0503020204020204" pitchFamily="34" charset="-122"/>
              </a:rPr>
              <a:t>Shortcomings</a:t>
            </a:r>
          </a:p>
          <a:p>
            <a:pPr marL="285750" indent="-285750">
              <a:buFont typeface="Arial" panose="020B0604020202020204" pitchFamily="34" charset="0"/>
              <a:buChar char="•"/>
            </a:pPr>
            <a:r>
              <a:rPr lang="en-US" altLang="zh-CN" dirty="0">
                <a:latin typeface="Perpetua" panose="02020502060401020303" pitchFamily="18" charset="0"/>
              </a:rPr>
              <a:t>SV image quality: blocked by tall buildings trees; located in the center of the street blocks; light intensity; weather influence.</a:t>
            </a:r>
          </a:p>
          <a:p>
            <a:pPr marL="285750" indent="-285750">
              <a:buFont typeface="Arial" panose="020B0604020202020204" pitchFamily="34" charset="0"/>
              <a:buChar char="•"/>
            </a:pPr>
            <a:r>
              <a:rPr lang="en-US" altLang="zh-CN" dirty="0">
                <a:latin typeface="Perpetua" panose="02020502060401020303" pitchFamily="18" charset="0"/>
              </a:rPr>
              <a:t>Spatial distribution: no SV images in some blocks.</a:t>
            </a:r>
          </a:p>
          <a:p>
            <a:pPr marL="285750" indent="-285750">
              <a:buFont typeface="Arial" panose="020B0604020202020204" pitchFamily="34" charset="0"/>
              <a:buChar char="•"/>
            </a:pPr>
            <a:r>
              <a:rPr lang="en-US" altLang="zh-CN" dirty="0">
                <a:latin typeface="Perpetua" panose="02020502060401020303" pitchFamily="18" charset="0"/>
              </a:rPr>
              <a:t>Time lag between multi-source geospatial big data</a:t>
            </a:r>
          </a:p>
          <a:p>
            <a:pPr marL="285750" indent="-285750">
              <a:buFont typeface="Arial" panose="020B0604020202020204" pitchFamily="34" charset="0"/>
              <a:buChar char="•"/>
            </a:pPr>
            <a:endParaRPr lang="en-US" altLang="zh-CN" dirty="0">
              <a:latin typeface="Perpetua" panose="02020502060401020303" pitchFamily="18" charset="0"/>
            </a:endParaRPr>
          </a:p>
          <a:p>
            <a:r>
              <a:rPr lang="en-US" altLang="zh-CN" b="1" dirty="0">
                <a:latin typeface="微软雅黑" panose="020B0503020204020204" pitchFamily="34" charset="-122"/>
                <a:ea typeface="微软雅黑" panose="020B0503020204020204" pitchFamily="34" charset="-122"/>
              </a:rPr>
              <a:t>Future work</a:t>
            </a:r>
          </a:p>
          <a:p>
            <a:pPr marL="285750" indent="-285750">
              <a:buFont typeface="Arial" panose="020B0604020202020204" pitchFamily="34" charset="0"/>
              <a:buChar char="•"/>
            </a:pPr>
            <a:r>
              <a:rPr lang="en-US" altLang="zh-CN" dirty="0">
                <a:latin typeface="Perpetua" panose="02020502060401020303" pitchFamily="18" charset="0"/>
              </a:rPr>
              <a:t>Efficiency validation of deep features</a:t>
            </a:r>
          </a:p>
          <a:p>
            <a:pPr marL="285750" indent="-285750">
              <a:buFont typeface="Arial" panose="020B0604020202020204" pitchFamily="34" charset="0"/>
              <a:buChar char="•"/>
            </a:pPr>
            <a:r>
              <a:rPr lang="en-US" altLang="zh-CN" dirty="0">
                <a:latin typeface="Perpetua" panose="02020502060401020303" pitchFamily="18" charset="0"/>
              </a:rPr>
              <a:t>Objective detection methods</a:t>
            </a:r>
          </a:p>
          <a:p>
            <a:pPr marL="285750" indent="-285750">
              <a:buFont typeface="Arial" panose="020B0604020202020204" pitchFamily="34" charset="0"/>
              <a:buChar char="•"/>
            </a:pPr>
            <a:r>
              <a:rPr lang="en-US" altLang="zh-CN" dirty="0">
                <a:latin typeface="Perpetua" panose="02020502060401020303" pitchFamily="18" charset="0"/>
              </a:rPr>
              <a:t>Semantic segmentation</a:t>
            </a:r>
            <a:endParaRPr lang="zh-CN" altLang="en-US" dirty="0">
              <a:latin typeface="Perpetua" panose="02020502060401020303" pitchFamily="18" charset="0"/>
            </a:endParaRPr>
          </a:p>
        </p:txBody>
      </p:sp>
      <p:sp>
        <p:nvSpPr>
          <p:cNvPr id="12" name="标题 3">
            <a:extLst>
              <a:ext uri="{FF2B5EF4-FFF2-40B4-BE49-F238E27FC236}">
                <a16:creationId xmlns="" xmlns:a16="http://schemas.microsoft.com/office/drawing/2014/main" id="{65CA5F8D-5FA2-495B-8F38-27A5F94DC277}"/>
              </a:ext>
            </a:extLst>
          </p:cNvPr>
          <p:cNvSpPr>
            <a:spLocks noGrp="1"/>
          </p:cNvSpPr>
          <p:nvPr/>
        </p:nvSpPr>
        <p:spPr>
          <a:xfrm>
            <a:off x="323987" y="-204843"/>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01</a:t>
            </a:r>
          </a:p>
        </p:txBody>
      </p:sp>
      <p:sp>
        <p:nvSpPr>
          <p:cNvPr id="13" name="标题 3">
            <a:extLst>
              <a:ext uri="{FF2B5EF4-FFF2-40B4-BE49-F238E27FC236}">
                <a16:creationId xmlns="" xmlns:a16="http://schemas.microsoft.com/office/drawing/2014/main" id="{E327247A-D537-4108-AF11-9A183F273E27}"/>
              </a:ext>
            </a:extLst>
          </p:cNvPr>
          <p:cNvSpPr txBox="1">
            <a:spLocks/>
          </p:cNvSpPr>
          <p:nvPr/>
        </p:nvSpPr>
        <p:spPr>
          <a:xfrm>
            <a:off x="902727" y="110560"/>
            <a:ext cx="5665275"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75000"/>
                    <a:lumOff val="25000"/>
                  </a:schemeClr>
                </a:solidFill>
                <a:latin typeface="微软雅黑" pitchFamily="34" charset="-122"/>
                <a:ea typeface="微软雅黑" pitchFamily="34" charset="-122"/>
              </a:rPr>
              <a:t>Land Use Scene Classification</a:t>
            </a:r>
            <a:endParaRPr lang="zh-CN" altLang="en-US" sz="24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552557114"/>
      </p:ext>
    </p:extLst>
  </p:cSld>
  <p:clrMapOvr>
    <a:masterClrMapping/>
  </p:clrMapOvr>
  <mc:AlternateContent xmlns:mc="http://schemas.openxmlformats.org/markup-compatibility/2006" xmlns:p14="http://schemas.microsoft.com/office/powerpoint/2010/main">
    <mc:Choice Requires="p14">
      <p:transition spd="slow" p14:dur="2000" advTm="164"/>
    </mc:Choice>
    <mc:Fallback xmlns="">
      <p:transition spd="slow" advTm="164"/>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60" name="组合 59"/>
          <p:cNvGrpSpPr/>
          <p:nvPr/>
        </p:nvGrpSpPr>
        <p:grpSpPr>
          <a:xfrm>
            <a:off x="98207" y="238474"/>
            <a:ext cx="449089" cy="439702"/>
            <a:chOff x="98207" y="238474"/>
            <a:chExt cx="449089" cy="439702"/>
          </a:xfrm>
        </p:grpSpPr>
        <p:sp>
          <p:nvSpPr>
            <p:cNvPr id="32" name="椭圆 31"/>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3" name="椭圆 32"/>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7" name="TextBox 1"/>
          <p:cNvSpPr txBox="1"/>
          <p:nvPr/>
        </p:nvSpPr>
        <p:spPr>
          <a:xfrm>
            <a:off x="3445758" y="2003132"/>
            <a:ext cx="5399416" cy="2586414"/>
          </a:xfrm>
          <a:prstGeom prst="rect">
            <a:avLst/>
          </a:prstGeom>
          <a:noFill/>
        </p:spPr>
        <p:txBody>
          <a:bodyPr wrap="square" rtlCol="0">
            <a:spAutoFit/>
          </a:bodyPr>
          <a:lstStyle/>
          <a:p>
            <a:pPr marL="0" lvl="1">
              <a:lnSpc>
                <a:spcPct val="130000"/>
              </a:lnSpc>
            </a:pPr>
            <a:r>
              <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Local Climate Zone Automatic Classification by Using Google Earth Images and </a:t>
            </a:r>
            <a:r>
              <a:rPr lang="en-US" altLang="zh-CN" sz="3200" b="1" dirty="0" err="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DenseNet</a:t>
            </a:r>
            <a:endParaRPr lang="zh-CN" altLang="en-US" sz="3200" b="1" spc="422"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8" name="直接连接符 17"/>
          <p:cNvCxnSpPr/>
          <p:nvPr/>
        </p:nvCxnSpPr>
        <p:spPr>
          <a:xfrm flipV="1">
            <a:off x="3245529" y="1572665"/>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
          <p:cNvSpPr txBox="1"/>
          <p:nvPr/>
        </p:nvSpPr>
        <p:spPr>
          <a:xfrm>
            <a:off x="1392320" y="4354401"/>
            <a:ext cx="1269470" cy="346249"/>
          </a:xfrm>
          <a:prstGeom prst="rect">
            <a:avLst/>
          </a:prstGeom>
          <a:solidFill>
            <a:srgbClr val="014924"/>
          </a:solidFill>
        </p:spPr>
        <p:txBody>
          <a:bodyPr wrap="square" lIns="0" tIns="0" rIns="0" bIns="0" rtlCol="0">
            <a:spAutoFit/>
          </a:bodyPr>
          <a:lstStyle/>
          <a:p>
            <a:pPr algn="ctr"/>
            <a:r>
              <a:rPr lang="en-US" altLang="zh-CN"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 02</a:t>
            </a:r>
            <a:endPar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555" y="2257832"/>
            <a:ext cx="1905000" cy="1905000"/>
          </a:xfrm>
          <a:prstGeom prst="rect">
            <a:avLst/>
          </a:prstGeom>
        </p:spPr>
      </p:pic>
    </p:spTree>
    <p:extLst>
      <p:ext uri="{BB962C8B-B14F-4D97-AF65-F5344CB8AC3E}">
        <p14:creationId xmlns:p14="http://schemas.microsoft.com/office/powerpoint/2010/main" val="2470839430"/>
      </p:ext>
    </p:extLst>
  </p:cSld>
  <p:clrMapOvr>
    <a:masterClrMapping/>
  </p:clrMapOvr>
  <mc:AlternateContent xmlns:mc="http://schemas.openxmlformats.org/markup-compatibility/2006" xmlns:p14="http://schemas.microsoft.com/office/powerpoint/2010/main">
    <mc:Choice Requires="p14">
      <p:transition spd="slow" p14:dur="2000" advTm="12609"/>
    </mc:Choice>
    <mc:Fallback xmlns="">
      <p:transition spd="slow" advTm="12609"/>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603261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LCZ classification based on DNN</a:t>
            </a:r>
            <a:endParaRPr lang="zh-CN" altLang="en-US" sz="28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08491" y="1776706"/>
            <a:ext cx="7399141" cy="3655809"/>
          </a:xfrm>
          <a:prstGeom prst="rect">
            <a:avLst/>
          </a:prstGeom>
          <a:noFill/>
        </p:spPr>
        <p:txBody>
          <a:bodyPr wrap="none" rtlCol="0">
            <a:spAutoFit/>
          </a:bodyPr>
          <a:lstStyle/>
          <a:p>
            <a:pPr>
              <a:lnSpc>
                <a:spcPct val="130000"/>
              </a:lnSpc>
            </a:pPr>
            <a:r>
              <a:rPr lang="en-US" altLang="zh-CN" b="1" dirty="0">
                <a:latin typeface="Cambria" panose="02040503050406030204" pitchFamily="18" charset="0"/>
              </a:rPr>
              <a:t>What did we do?</a:t>
            </a:r>
          </a:p>
          <a:p>
            <a:pPr marL="342900" indent="-342900">
              <a:lnSpc>
                <a:spcPct val="130000"/>
              </a:lnSpc>
              <a:buAutoNum type="arabicPeriod"/>
            </a:pPr>
            <a:r>
              <a:rPr lang="en-US" altLang="zh-CN" dirty="0">
                <a:latin typeface="Cambria" panose="02040503050406030204" pitchFamily="18" charset="0"/>
              </a:rPr>
              <a:t>Selecting training samples</a:t>
            </a:r>
          </a:p>
          <a:p>
            <a:pPr marL="800100" lvl="1" indent="-342900">
              <a:lnSpc>
                <a:spcPct val="130000"/>
              </a:lnSpc>
              <a:buAutoNum type="arabicPeriod"/>
            </a:pPr>
            <a:r>
              <a:rPr lang="en-US" altLang="zh-CN" dirty="0">
                <a:latin typeface="Cambria" panose="02040503050406030204" pitchFamily="18" charset="0"/>
              </a:rPr>
              <a:t>100m×100 m HSR image patches, from Google Earth Map(0.6m)</a:t>
            </a:r>
          </a:p>
          <a:p>
            <a:pPr marL="800100" lvl="1" indent="-342900">
              <a:lnSpc>
                <a:spcPct val="130000"/>
              </a:lnSpc>
              <a:buAutoNum type="arabicPeriod"/>
            </a:pPr>
            <a:r>
              <a:rPr lang="en-US" altLang="zh-CN" dirty="0">
                <a:latin typeface="Cambria" panose="02040503050406030204" pitchFamily="18" charset="0"/>
              </a:rPr>
              <a:t>9 classes, about 25 images per class </a:t>
            </a:r>
          </a:p>
          <a:p>
            <a:pPr marL="342900" indent="-342900">
              <a:lnSpc>
                <a:spcPct val="130000"/>
              </a:lnSpc>
              <a:buAutoNum type="arabicPeriod"/>
            </a:pPr>
            <a:r>
              <a:rPr lang="en-US" altLang="zh-CN" dirty="0">
                <a:latin typeface="Cambria" panose="02040503050406030204" pitchFamily="18" charset="0"/>
              </a:rPr>
              <a:t>Training DNN model</a:t>
            </a:r>
          </a:p>
          <a:p>
            <a:pPr marL="800100" lvl="1" indent="-342900">
              <a:lnSpc>
                <a:spcPct val="130000"/>
              </a:lnSpc>
              <a:buAutoNum type="arabicPeriod"/>
            </a:pPr>
            <a:r>
              <a:rPr lang="en-US" altLang="zh-CN" dirty="0" err="1">
                <a:latin typeface="Cambria" panose="02040503050406030204" pitchFamily="18" charset="0"/>
              </a:rPr>
              <a:t>DenseNet</a:t>
            </a:r>
            <a:r>
              <a:rPr lang="en-US" altLang="zh-CN" dirty="0">
                <a:latin typeface="Cambria" panose="02040503050406030204" pitchFamily="18" charset="0"/>
              </a:rPr>
              <a:t> —— a newly proposed CNN for classification</a:t>
            </a:r>
          </a:p>
          <a:p>
            <a:pPr marL="800100" lvl="1" indent="-342900">
              <a:lnSpc>
                <a:spcPct val="130000"/>
              </a:lnSpc>
              <a:buAutoNum type="arabicPeriod"/>
            </a:pPr>
            <a:r>
              <a:rPr lang="en-US" altLang="zh-CN" dirty="0">
                <a:latin typeface="Cambria" panose="02040503050406030204" pitchFamily="18" charset="0"/>
              </a:rPr>
              <a:t>Data augment —— about 245 original images </a:t>
            </a:r>
          </a:p>
          <a:p>
            <a:pPr marL="800100" lvl="1" indent="-342900">
              <a:lnSpc>
                <a:spcPct val="130000"/>
              </a:lnSpc>
              <a:buAutoNum type="arabicPeriod"/>
            </a:pPr>
            <a:r>
              <a:rPr lang="en-US" altLang="zh-CN" dirty="0">
                <a:latin typeface="Cambria" panose="02040503050406030204" pitchFamily="18" charset="0"/>
              </a:rPr>
              <a:t>Accuracy estimation —— not high enough</a:t>
            </a:r>
          </a:p>
          <a:p>
            <a:pPr marL="342900" indent="-342900">
              <a:lnSpc>
                <a:spcPct val="130000"/>
              </a:lnSpc>
              <a:buAutoNum type="arabicPeriod"/>
            </a:pPr>
            <a:r>
              <a:rPr lang="en-US" altLang="zh-CN" dirty="0">
                <a:latin typeface="Cambria" panose="02040503050406030204" pitchFamily="18" charset="0"/>
              </a:rPr>
              <a:t>Predicting LCZ classification</a:t>
            </a:r>
          </a:p>
          <a:p>
            <a:pPr marL="800100" lvl="1" indent="-342900">
              <a:lnSpc>
                <a:spcPct val="130000"/>
              </a:lnSpc>
              <a:buAutoNum type="arabicPeriod"/>
            </a:pPr>
            <a:r>
              <a:rPr lang="en-US" altLang="zh-CN" dirty="0">
                <a:latin typeface="Cambria" panose="02040503050406030204" pitchFamily="18" charset="0"/>
              </a:rPr>
              <a:t>Case study in Dongguan</a:t>
            </a:r>
            <a:endParaRPr lang="zh-CN" altLang="en-US" dirty="0">
              <a:latin typeface="Cambria" panose="02040503050406030204" pitchFamily="18" charset="0"/>
            </a:endParaRPr>
          </a:p>
        </p:txBody>
      </p:sp>
      <p:sp>
        <p:nvSpPr>
          <p:cNvPr id="11"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622451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sp>
        <p:nvSpPr>
          <p:cNvPr id="13"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320780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2.1. Introduction</a:t>
            </a:r>
            <a:endParaRPr lang="zh-CN" altLang="en-US" sz="2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6264" y="1557899"/>
            <a:ext cx="4003996" cy="5325926"/>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0260" y="2427371"/>
            <a:ext cx="5123740" cy="4430629"/>
          </a:xfrm>
          <a:prstGeom prst="rect">
            <a:avLst/>
          </a:prstGeom>
        </p:spPr>
      </p:pic>
      <p:sp>
        <p:nvSpPr>
          <p:cNvPr id="10" name="文本框 9"/>
          <p:cNvSpPr txBox="1"/>
          <p:nvPr/>
        </p:nvSpPr>
        <p:spPr>
          <a:xfrm>
            <a:off x="4467580" y="1563159"/>
            <a:ext cx="4229100" cy="732508"/>
          </a:xfrm>
          <a:prstGeom prst="rect">
            <a:avLst/>
          </a:prstGeom>
          <a:noFill/>
          <a:ln w="19050"/>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30000"/>
              </a:lnSpc>
            </a:pPr>
            <a:r>
              <a:rPr lang="en-US" altLang="zh-CN" sz="1600" dirty="0">
                <a:latin typeface="Perpetua" panose="02020502060401020303" pitchFamily="18" charset="0"/>
              </a:rPr>
              <a:t>Local Climate Zone scheme, proposed by  Stewart and </a:t>
            </a:r>
            <a:r>
              <a:rPr lang="en-US" altLang="zh-CN" sz="1600" dirty="0" err="1">
                <a:latin typeface="Perpetua" panose="02020502060401020303" pitchFamily="18" charset="0"/>
              </a:rPr>
              <a:t>Oke</a:t>
            </a:r>
            <a:r>
              <a:rPr lang="en-US" altLang="zh-CN" sz="1600" dirty="0">
                <a:latin typeface="Perpetua" panose="02020502060401020303" pitchFamily="18" charset="0"/>
              </a:rPr>
              <a:t> (2012), for urban Temperature Studies.</a:t>
            </a:r>
            <a:endParaRPr lang="zh-CN" altLang="en-US" sz="1600" dirty="0">
              <a:latin typeface="Perpetua" panose="02020502060401020303" pitchFamily="18" charset="0"/>
            </a:endParaRPr>
          </a:p>
        </p:txBody>
      </p:sp>
    </p:spTree>
    <p:extLst>
      <p:ext uri="{BB962C8B-B14F-4D97-AF65-F5344CB8AC3E}">
        <p14:creationId xmlns:p14="http://schemas.microsoft.com/office/powerpoint/2010/main" val="1020045592"/>
      </p:ext>
    </p:extLst>
  </p:cSld>
  <p:clrMapOvr>
    <a:masterClrMapping/>
  </p:clrMapOvr>
  <mc:AlternateContent xmlns:mc="http://schemas.openxmlformats.org/markup-compatibility/2006" xmlns:p14="http://schemas.microsoft.com/office/powerpoint/2010/main">
    <mc:Choice Requires="p14">
      <p:transition spd="slow" p14:dur="2000" advTm="86262"/>
    </mc:Choice>
    <mc:Fallback xmlns="">
      <p:transition spd="slow" advTm="8626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320780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2.1. Introduction</a:t>
            </a:r>
            <a:endParaRPr lang="zh-CN" altLang="en-US" sz="2800" b="1" dirty="0">
              <a:latin typeface="微软雅黑" panose="020B0503020204020204" pitchFamily="34" charset="-122"/>
              <a:ea typeface="微软雅黑" panose="020B0503020204020204" pitchFamily="34" charset="-122"/>
            </a:endParaRPr>
          </a:p>
        </p:txBody>
      </p:sp>
      <p:sp>
        <p:nvSpPr>
          <p:cNvPr id="11" name="矩形 10"/>
          <p:cNvSpPr/>
          <p:nvPr/>
        </p:nvSpPr>
        <p:spPr>
          <a:xfrm>
            <a:off x="98206" y="1712530"/>
            <a:ext cx="5665231" cy="369332"/>
          </a:xfrm>
          <a:prstGeom prst="rect">
            <a:avLst/>
          </a:prstGeom>
        </p:spPr>
        <p:txBody>
          <a:bodyPr wrap="square">
            <a:spAutoFit/>
          </a:bodyPr>
          <a:lstStyle/>
          <a:p>
            <a:r>
              <a:rPr lang="en-US" altLang="zh-CN" b="1" dirty="0"/>
              <a:t>World Urban Database and Access Portal Tools (WUDAPT)</a:t>
            </a:r>
            <a:endParaRPr lang="zh-CN" altLang="en-US" b="1" dirty="0"/>
          </a:p>
        </p:txBody>
      </p:sp>
      <p:pic>
        <p:nvPicPr>
          <p:cNvPr id="12" name="图片 11"/>
          <p:cNvPicPr>
            <a:picLocks noChangeAspect="1"/>
          </p:cNvPicPr>
          <p:nvPr/>
        </p:nvPicPr>
        <p:blipFill rotWithShape="1">
          <a:blip r:embed="rId4"/>
          <a:srcRect t="2935"/>
          <a:stretch/>
        </p:blipFill>
        <p:spPr>
          <a:xfrm>
            <a:off x="136306" y="2257424"/>
            <a:ext cx="8876190" cy="4289329"/>
          </a:xfrm>
          <a:prstGeom prst="rect">
            <a:avLst/>
          </a:prstGeom>
        </p:spPr>
      </p:pic>
      <p:sp>
        <p:nvSpPr>
          <p:cNvPr id="15"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519150952"/>
      </p:ext>
    </p:extLst>
  </p:cSld>
  <p:clrMapOvr>
    <a:masterClrMapping/>
  </p:clrMapOvr>
  <mc:AlternateContent xmlns:mc="http://schemas.openxmlformats.org/markup-compatibility/2006" xmlns:p14="http://schemas.microsoft.com/office/powerpoint/2010/main">
    <mc:Choice Requires="p14">
      <p:transition spd="slow" p14:dur="2000" advTm="48160"/>
    </mc:Choice>
    <mc:Fallback xmlns="">
      <p:transition spd="slow" advTm="4816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320780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2.1. Introduction</a:t>
            </a:r>
            <a:endParaRPr lang="zh-CN" altLang="en-US" sz="2800" b="1" dirty="0">
              <a:latin typeface="微软雅黑" panose="020B0503020204020204" pitchFamily="34" charset="-122"/>
              <a:ea typeface="微软雅黑" panose="020B0503020204020204" pitchFamily="34" charset="-122"/>
            </a:endParaRPr>
          </a:p>
        </p:txBody>
      </p:sp>
      <p:sp>
        <p:nvSpPr>
          <p:cNvPr id="11" name="矩形 10"/>
          <p:cNvSpPr/>
          <p:nvPr/>
        </p:nvSpPr>
        <p:spPr>
          <a:xfrm>
            <a:off x="98206" y="1712530"/>
            <a:ext cx="5665231" cy="369332"/>
          </a:xfrm>
          <a:prstGeom prst="rect">
            <a:avLst/>
          </a:prstGeom>
        </p:spPr>
        <p:txBody>
          <a:bodyPr wrap="square">
            <a:spAutoFit/>
          </a:bodyPr>
          <a:lstStyle/>
          <a:p>
            <a:r>
              <a:rPr lang="en-US" altLang="zh-CN" b="1" dirty="0"/>
              <a:t>World Urban Database and Access Portal Tools (WUDAPT)</a:t>
            </a:r>
            <a:endParaRPr lang="zh-CN" altLang="en-US" b="1" dirty="0"/>
          </a:p>
        </p:txBody>
      </p:sp>
      <p:pic>
        <p:nvPicPr>
          <p:cNvPr id="2" name="图片 1"/>
          <p:cNvPicPr>
            <a:picLocks noChangeAspect="1"/>
          </p:cNvPicPr>
          <p:nvPr/>
        </p:nvPicPr>
        <p:blipFill>
          <a:blip r:embed="rId4"/>
          <a:stretch>
            <a:fillRect/>
          </a:stretch>
        </p:blipFill>
        <p:spPr>
          <a:xfrm>
            <a:off x="-2786" y="2118181"/>
            <a:ext cx="9144000" cy="4629150"/>
          </a:xfrm>
          <a:prstGeom prst="rect">
            <a:avLst/>
          </a:prstGeom>
        </p:spPr>
      </p:pic>
      <p:sp>
        <p:nvSpPr>
          <p:cNvPr id="12"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199507498"/>
      </p:ext>
    </p:extLst>
  </p:cSld>
  <p:clrMapOvr>
    <a:masterClrMapping/>
  </p:clrMapOvr>
  <mc:AlternateContent xmlns:mc="http://schemas.openxmlformats.org/markup-compatibility/2006" xmlns:p14="http://schemas.microsoft.com/office/powerpoint/2010/main">
    <mc:Choice Requires="p14">
      <p:transition spd="slow" p14:dur="2000" advTm="54416"/>
    </mc:Choice>
    <mc:Fallback xmlns="">
      <p:transition spd="slow" advTm="5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320780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2.1. Introduction</a:t>
            </a:r>
            <a:endParaRPr lang="zh-CN" altLang="en-US" sz="2800" b="1" dirty="0">
              <a:latin typeface="微软雅黑" panose="020B0503020204020204" pitchFamily="34" charset="-122"/>
              <a:ea typeface="微软雅黑" panose="020B0503020204020204" pitchFamily="34" charset="-122"/>
            </a:endParaRPr>
          </a:p>
        </p:txBody>
      </p:sp>
      <p:sp>
        <p:nvSpPr>
          <p:cNvPr id="11" name="矩形 10"/>
          <p:cNvSpPr/>
          <p:nvPr/>
        </p:nvSpPr>
        <p:spPr>
          <a:xfrm>
            <a:off x="412731" y="1655380"/>
            <a:ext cx="2178070" cy="369332"/>
          </a:xfrm>
          <a:prstGeom prst="rect">
            <a:avLst/>
          </a:prstGeom>
        </p:spPr>
        <p:txBody>
          <a:bodyPr wrap="square">
            <a:spAutoFit/>
          </a:bodyPr>
          <a:lstStyle/>
          <a:p>
            <a:pPr marL="285750" indent="-285750">
              <a:buFont typeface="Wingdings" panose="05000000000000000000" pitchFamily="2" charset="2"/>
              <a:buChar char="Ø"/>
            </a:pPr>
            <a:r>
              <a:rPr lang="en-US" altLang="zh-CN" b="1" dirty="0"/>
              <a:t>Proposed model</a:t>
            </a:r>
            <a:endParaRPr lang="zh-CN" altLang="en-US" b="1" dirty="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599" y="2081863"/>
            <a:ext cx="4585638" cy="4585638"/>
          </a:xfrm>
          <a:prstGeom prst="rect">
            <a:avLst/>
          </a:prstGeom>
          <a:ln>
            <a:solidFill>
              <a:schemeClr val="tx1"/>
            </a:solidFill>
          </a:ln>
        </p:spPr>
      </p:pic>
      <p:sp>
        <p:nvSpPr>
          <p:cNvPr id="3" name="文本框 2"/>
          <p:cNvSpPr txBox="1"/>
          <p:nvPr/>
        </p:nvSpPr>
        <p:spPr>
          <a:xfrm>
            <a:off x="5476875" y="2518272"/>
            <a:ext cx="3190875" cy="3693319"/>
          </a:xfrm>
          <a:prstGeom prst="rect">
            <a:avLst/>
          </a:prstGeom>
          <a:noFill/>
          <a:ln w="19050"/>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30000"/>
              </a:lnSpc>
            </a:pPr>
            <a:r>
              <a:rPr lang="en-US" altLang="zh-CN" b="1" dirty="0"/>
              <a:t>Innovations</a:t>
            </a:r>
          </a:p>
          <a:p>
            <a:pPr marL="285750" indent="-285750">
              <a:lnSpc>
                <a:spcPct val="130000"/>
              </a:lnSpc>
              <a:buFont typeface="Arial" panose="020B0604020202020204" pitchFamily="34" charset="0"/>
              <a:buChar char="•"/>
            </a:pPr>
            <a:r>
              <a:rPr lang="en-US" altLang="zh-CN" dirty="0"/>
              <a:t>Usage of high spatial resolution freely available remote sensing images.</a:t>
            </a:r>
          </a:p>
          <a:p>
            <a:pPr marL="285750" indent="-285750">
              <a:lnSpc>
                <a:spcPct val="130000"/>
              </a:lnSpc>
              <a:buFont typeface="Arial" panose="020B0604020202020204" pitchFamily="34" charset="0"/>
              <a:buChar char="•"/>
            </a:pPr>
            <a:r>
              <a:rPr lang="en-US" altLang="zh-CN" dirty="0"/>
              <a:t>Advanced and automatic image recognition algorithms.</a:t>
            </a:r>
          </a:p>
          <a:p>
            <a:pPr>
              <a:lnSpc>
                <a:spcPct val="130000"/>
              </a:lnSpc>
            </a:pPr>
            <a:r>
              <a:rPr lang="en-US" altLang="zh-CN" b="1" dirty="0"/>
              <a:t>Other tricks</a:t>
            </a:r>
          </a:p>
          <a:p>
            <a:pPr marL="285750" indent="-285750">
              <a:lnSpc>
                <a:spcPct val="130000"/>
              </a:lnSpc>
              <a:buFont typeface="Arial" panose="020B0604020202020204" pitchFamily="34" charset="0"/>
              <a:buChar char="•"/>
            </a:pPr>
            <a:r>
              <a:rPr lang="en-US" altLang="zh-CN" dirty="0"/>
              <a:t>Validation during training.</a:t>
            </a:r>
          </a:p>
          <a:p>
            <a:pPr marL="285750" indent="-285750">
              <a:lnSpc>
                <a:spcPct val="130000"/>
              </a:lnSpc>
              <a:buFont typeface="Arial" panose="020B0604020202020204" pitchFamily="34" charset="0"/>
              <a:buChar char="•"/>
            </a:pPr>
            <a:r>
              <a:rPr lang="en-US" altLang="zh-CN" dirty="0"/>
              <a:t>Post-classification filtering.</a:t>
            </a:r>
          </a:p>
          <a:p>
            <a:pPr marL="285750" indent="-285750">
              <a:lnSpc>
                <a:spcPct val="130000"/>
              </a:lnSpc>
              <a:buFont typeface="Arial" panose="020B0604020202020204" pitchFamily="34" charset="0"/>
              <a:buChar char="•"/>
            </a:pPr>
            <a:r>
              <a:rPr lang="en-US" altLang="zh-CN" dirty="0"/>
              <a:t>Overlay with land cover map.</a:t>
            </a:r>
          </a:p>
        </p:txBody>
      </p:sp>
      <p:sp>
        <p:nvSpPr>
          <p:cNvPr id="15"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05231843"/>
      </p:ext>
    </p:extLst>
  </p:cSld>
  <p:clrMapOvr>
    <a:masterClrMapping/>
  </p:clrMapOvr>
  <mc:AlternateContent xmlns:mc="http://schemas.openxmlformats.org/markup-compatibility/2006" xmlns:p14="http://schemas.microsoft.com/office/powerpoint/2010/main">
    <mc:Choice Requires="p14">
      <p:transition spd="slow" p14:dur="2000" advTm="176672"/>
    </mc:Choice>
    <mc:Fallback xmlns="">
      <p:transition spd="slow" advTm="17667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98206" y="1645612"/>
            <a:ext cx="5502494" cy="3693319"/>
          </a:xfrm>
          <a:prstGeom prst="rect">
            <a:avLst/>
          </a:prstGeom>
          <a:noFill/>
          <a:ln w="19050">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SzPct val="50000"/>
              <a:buFont typeface="Wingdings" panose="05000000000000000000" pitchFamily="2" charset="2"/>
              <a:buChar char="u"/>
            </a:pPr>
            <a:r>
              <a:rPr lang="en-US" altLang="zh-CN" dirty="0">
                <a:latin typeface="Perpetua" panose="02020502060401020303" pitchFamily="18" charset="0"/>
              </a:rPr>
              <a:t>The input of a layer is the sum of the output of all the previous layers, and the feature maps learned by that layer is passed to all the subsequent layers as input </a:t>
            </a:r>
            <a:r>
              <a:rPr lang="en-US" altLang="zh-CN" sz="1400" dirty="0">
                <a:solidFill>
                  <a:schemeClr val="tx1">
                    <a:lumMod val="50000"/>
                    <a:lumOff val="50000"/>
                  </a:schemeClr>
                </a:solidFill>
                <a:latin typeface="Perpetua" panose="02020502060401020303" pitchFamily="18" charset="0"/>
              </a:rPr>
              <a:t>(Huang et al, 2017). </a:t>
            </a:r>
            <a:endParaRPr lang="en-US" altLang="zh-CN" dirty="0">
              <a:solidFill>
                <a:schemeClr val="tx1">
                  <a:lumMod val="50000"/>
                  <a:lumOff val="50000"/>
                </a:schemeClr>
              </a:solidFill>
              <a:latin typeface="Perpetua" panose="02020502060401020303" pitchFamily="18" charset="0"/>
            </a:endParaRPr>
          </a:p>
          <a:p>
            <a:pPr marL="285750" indent="-285750">
              <a:buSzPct val="50000"/>
              <a:buFont typeface="Wingdings" panose="05000000000000000000" pitchFamily="2" charset="2"/>
              <a:buChar char="u"/>
            </a:pPr>
            <a:r>
              <a:rPr lang="en-US" altLang="zh-CN" dirty="0">
                <a:latin typeface="Perpetua" panose="02020502060401020303" pitchFamily="18" charset="0"/>
              </a:rPr>
              <a:t>The innovation of dense connection can effectively </a:t>
            </a:r>
            <a:r>
              <a:rPr lang="en-US" altLang="zh-CN" dirty="0">
                <a:solidFill>
                  <a:srgbClr val="C00000"/>
                </a:solidFill>
                <a:latin typeface="Perpetua" panose="02020502060401020303" pitchFamily="18" charset="0"/>
              </a:rPr>
              <a:t>alleviate</a:t>
            </a:r>
            <a:r>
              <a:rPr lang="en-US" altLang="zh-CN" dirty="0">
                <a:latin typeface="Perpetua" panose="02020502060401020303" pitchFamily="18" charset="0"/>
              </a:rPr>
              <a:t> the problem of </a:t>
            </a:r>
            <a:r>
              <a:rPr lang="en-US" altLang="zh-CN" dirty="0">
                <a:solidFill>
                  <a:srgbClr val="C00000"/>
                </a:solidFill>
                <a:latin typeface="Perpetua" panose="02020502060401020303" pitchFamily="18" charset="0"/>
              </a:rPr>
              <a:t>gradient vanishing</a:t>
            </a:r>
            <a:r>
              <a:rPr lang="en-US" altLang="zh-CN" dirty="0">
                <a:latin typeface="Perpetua" panose="02020502060401020303" pitchFamily="18" charset="0"/>
              </a:rPr>
              <a:t> and </a:t>
            </a:r>
            <a:r>
              <a:rPr lang="en-US" altLang="zh-CN" dirty="0">
                <a:solidFill>
                  <a:srgbClr val="C00000"/>
                </a:solidFill>
                <a:latin typeface="Perpetua" panose="02020502060401020303" pitchFamily="18" charset="0"/>
              </a:rPr>
              <a:t>strengthen the propagation of feature maps</a:t>
            </a:r>
            <a:r>
              <a:rPr lang="en-US" altLang="zh-CN" dirty="0">
                <a:latin typeface="Perpetua" panose="02020502060401020303" pitchFamily="18" charset="0"/>
              </a:rPr>
              <a:t>, as well as </a:t>
            </a:r>
            <a:r>
              <a:rPr lang="en-US" altLang="zh-CN" dirty="0">
                <a:solidFill>
                  <a:srgbClr val="C00000"/>
                </a:solidFill>
                <a:latin typeface="Perpetua" panose="02020502060401020303" pitchFamily="18" charset="0"/>
              </a:rPr>
              <a:t>reuse feature maps</a:t>
            </a:r>
            <a:r>
              <a:rPr lang="en-US" altLang="zh-CN" dirty="0">
                <a:latin typeface="Perpetua" panose="02020502060401020303" pitchFamily="18" charset="0"/>
              </a:rPr>
              <a:t>, which would greatly </a:t>
            </a:r>
            <a:r>
              <a:rPr lang="en-US" altLang="zh-CN" dirty="0">
                <a:solidFill>
                  <a:srgbClr val="C00000"/>
                </a:solidFill>
                <a:latin typeface="Perpetua" panose="02020502060401020303" pitchFamily="18" charset="0"/>
              </a:rPr>
              <a:t>reduce the number of parameters</a:t>
            </a:r>
            <a:r>
              <a:rPr lang="en-US" altLang="zh-CN" dirty="0">
                <a:latin typeface="Perpetua" panose="02020502060401020303" pitchFamily="18" charset="0"/>
              </a:rPr>
              <a:t>. </a:t>
            </a:r>
          </a:p>
          <a:p>
            <a:pPr marL="285750" indent="-285750">
              <a:buSzPct val="50000"/>
              <a:buFont typeface="Wingdings" panose="05000000000000000000" pitchFamily="2" charset="2"/>
              <a:buChar char="u"/>
            </a:pPr>
            <a:r>
              <a:rPr lang="en-US" altLang="zh-CN" dirty="0">
                <a:latin typeface="Perpetua" panose="02020502060401020303" pitchFamily="18" charset="0"/>
              </a:rPr>
              <a:t>In each dense block, feature maps are connected by </a:t>
            </a:r>
            <a:r>
              <a:rPr lang="en-US" altLang="zh-CN" dirty="0">
                <a:solidFill>
                  <a:srgbClr val="C00000"/>
                </a:solidFill>
                <a:latin typeface="Perpetua" panose="02020502060401020303" pitchFamily="18" charset="0"/>
              </a:rPr>
              <a:t>convolutional blocks.</a:t>
            </a:r>
            <a:r>
              <a:rPr lang="en-US" altLang="zh-CN" dirty="0">
                <a:latin typeface="Perpetua" panose="02020502060401020303" pitchFamily="18" charset="0"/>
              </a:rPr>
              <a:t> </a:t>
            </a:r>
          </a:p>
          <a:p>
            <a:pPr marL="285750" indent="-285750">
              <a:buSzPct val="50000"/>
              <a:buFont typeface="Wingdings" panose="05000000000000000000" pitchFamily="2" charset="2"/>
              <a:buChar char="u"/>
            </a:pPr>
            <a:r>
              <a:rPr lang="en-US" altLang="zh-CN" dirty="0">
                <a:latin typeface="Perpetua" panose="02020502060401020303" pitchFamily="18" charset="0"/>
              </a:rPr>
              <a:t>The </a:t>
            </a:r>
            <a:r>
              <a:rPr lang="en-US" altLang="zh-CN" dirty="0" err="1">
                <a:latin typeface="Perpetua" panose="02020502060401020303" pitchFamily="18" charset="0"/>
              </a:rPr>
              <a:t>DenseNet</a:t>
            </a:r>
            <a:r>
              <a:rPr lang="en-US" altLang="zh-CN" dirty="0">
                <a:latin typeface="Perpetua" panose="02020502060401020303" pitchFamily="18" charset="0"/>
              </a:rPr>
              <a:t> is composed of multiple dense blocks, and dense blocks are connected through </a:t>
            </a:r>
            <a:r>
              <a:rPr lang="en-US" altLang="zh-CN" dirty="0">
                <a:solidFill>
                  <a:srgbClr val="C00000"/>
                </a:solidFill>
                <a:latin typeface="Perpetua" panose="02020502060401020303" pitchFamily="18" charset="0"/>
              </a:rPr>
              <a:t>transition layers</a:t>
            </a:r>
            <a:r>
              <a:rPr lang="en-US" altLang="zh-CN" dirty="0">
                <a:latin typeface="Perpetua" panose="02020502060401020303" pitchFamily="18" charset="0"/>
              </a:rPr>
              <a:t>, which, actually, are combinations of convolutional layers and pooling layers.</a:t>
            </a:r>
            <a:endParaRPr lang="zh-CN" altLang="en-US" dirty="0">
              <a:latin typeface="Perpetua" panose="02020502060401020303" pitchFamily="18"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339548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2.2. Methodology</a:t>
            </a:r>
            <a:endParaRPr lang="zh-CN" altLang="en-US" sz="2800" b="1" dirty="0">
              <a:latin typeface="微软雅黑" panose="020B0503020204020204" pitchFamily="34" charset="-122"/>
              <a:ea typeface="微软雅黑" panose="020B0503020204020204" pitchFamily="34" charset="-122"/>
            </a:endParaRPr>
          </a:p>
        </p:txBody>
      </p:sp>
      <p:sp>
        <p:nvSpPr>
          <p:cNvPr id="11" name="矩形 10"/>
          <p:cNvSpPr/>
          <p:nvPr/>
        </p:nvSpPr>
        <p:spPr>
          <a:xfrm>
            <a:off x="5697884" y="4619302"/>
            <a:ext cx="3662364" cy="830997"/>
          </a:xfrm>
          <a:prstGeom prst="rect">
            <a:avLst/>
          </a:prstGeom>
        </p:spPr>
        <p:txBody>
          <a:bodyPr wrap="square">
            <a:spAutoFit/>
          </a:bodyPr>
          <a:lstStyle/>
          <a:p>
            <a:r>
              <a:rPr lang="en-US" altLang="zh-CN" sz="1200" dirty="0">
                <a:solidFill>
                  <a:srgbClr val="000000"/>
                </a:solidFill>
                <a:latin typeface="Times New Roman" panose="02020603050405020304" pitchFamily="18" charset="0"/>
              </a:rPr>
              <a:t>G. Huang, Z. Liu, L. van der </a:t>
            </a:r>
            <a:r>
              <a:rPr lang="en-US" altLang="zh-CN" sz="1200" dirty="0" err="1">
                <a:solidFill>
                  <a:srgbClr val="000000"/>
                </a:solidFill>
                <a:latin typeface="Times New Roman" panose="02020603050405020304" pitchFamily="18" charset="0"/>
              </a:rPr>
              <a:t>Maaten</a:t>
            </a:r>
            <a:r>
              <a:rPr lang="en-US" altLang="zh-CN" sz="1200" dirty="0">
                <a:solidFill>
                  <a:srgbClr val="000000"/>
                </a:solidFill>
                <a:latin typeface="Times New Roman" panose="02020603050405020304" pitchFamily="18" charset="0"/>
              </a:rPr>
              <a:t> and K. Q. Weinberger, "Densely Connected Convolutional Networks," in </a:t>
            </a:r>
            <a:r>
              <a:rPr lang="en-US" altLang="zh-CN" sz="1200" i="1" dirty="0">
                <a:solidFill>
                  <a:srgbClr val="000000"/>
                </a:solidFill>
                <a:latin typeface="Times New Roman" panose="02020603050405020304" pitchFamily="18" charset="0"/>
              </a:rPr>
              <a:t>2017 IEEE Conference on Computer Vision and Pattern. </a:t>
            </a:r>
            <a:endParaRPr lang="zh-CN" altLang="en-US" sz="1200" dirty="0"/>
          </a:p>
        </p:txBody>
      </p:sp>
      <p:pic>
        <p:nvPicPr>
          <p:cNvPr id="15" name="图片 14"/>
          <p:cNvPicPr>
            <a:picLocks noChangeAspect="1"/>
          </p:cNvPicPr>
          <p:nvPr/>
        </p:nvPicPr>
        <p:blipFill>
          <a:blip r:embed="rId4"/>
          <a:stretch>
            <a:fillRect/>
          </a:stretch>
        </p:blipFill>
        <p:spPr>
          <a:xfrm>
            <a:off x="5706814" y="1946787"/>
            <a:ext cx="3391153" cy="2425127"/>
          </a:xfrm>
          <a:prstGeom prst="rect">
            <a:avLst/>
          </a:prstGeom>
        </p:spPr>
      </p:pic>
      <p:pic>
        <p:nvPicPr>
          <p:cNvPr id="4100" name="Picture 4" descr="https://images2017.cnblogs.com/blog/1093303/201802/1093303-20180217132035937-20414041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64" y="5561667"/>
            <a:ext cx="9108687" cy="1243709"/>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2861189" y="5699573"/>
            <a:ext cx="706008" cy="1025692"/>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036575" y="5697687"/>
            <a:ext cx="706008" cy="1025692"/>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202133" y="5697687"/>
            <a:ext cx="706008" cy="1025692"/>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21982740"/>
      </p:ext>
    </p:extLst>
  </p:cSld>
  <p:clrMapOvr>
    <a:masterClrMapping/>
  </p:clrMapOvr>
  <mc:AlternateContent xmlns:mc="http://schemas.openxmlformats.org/markup-compatibility/2006" xmlns:p14="http://schemas.microsoft.com/office/powerpoint/2010/main">
    <mc:Choice Requires="p14">
      <p:transition spd="slow" p14:dur="2000" advTm="153198"/>
    </mc:Choice>
    <mc:Fallback xmlns="">
      <p:transition spd="slow" advTm="15319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291579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2.3. Case Study</a:t>
            </a:r>
            <a:endParaRPr lang="zh-CN" altLang="en-US"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412731" y="1655380"/>
            <a:ext cx="2806416" cy="369332"/>
          </a:xfrm>
          <a:prstGeom prst="rect">
            <a:avLst/>
          </a:prstGeom>
        </p:spPr>
        <p:txBody>
          <a:bodyPr wrap="square">
            <a:spAutoFit/>
          </a:bodyPr>
          <a:lstStyle/>
          <a:p>
            <a:pPr marL="285750" indent="-285750">
              <a:buFont typeface="Wingdings" panose="05000000000000000000" pitchFamily="2" charset="2"/>
              <a:buChar char="Ø"/>
            </a:pPr>
            <a:r>
              <a:rPr lang="en-US" altLang="zh-CN" b="1" dirty="0"/>
              <a:t>Study Area and Dataset</a:t>
            </a:r>
            <a:endParaRPr lang="zh-CN" altLang="en-US" b="1" dirty="0"/>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1758486" y="2101046"/>
            <a:ext cx="4858576" cy="3625394"/>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1658578667"/>
              </p:ext>
            </p:extLst>
          </p:nvPr>
        </p:nvGraphicFramePr>
        <p:xfrm>
          <a:off x="1522973" y="5873807"/>
          <a:ext cx="5276850" cy="822960"/>
        </p:xfrm>
        <a:graphic>
          <a:graphicData uri="http://schemas.openxmlformats.org/drawingml/2006/table">
            <a:tbl>
              <a:tblPr firstRow="1" firstCol="1" bandRow="1">
                <a:tableStyleId>{5C22544A-7EE6-4342-B048-85BDC9FD1C3A}</a:tableStyleId>
              </a:tblPr>
              <a:tblGrid>
                <a:gridCol w="1126397">
                  <a:extLst>
                    <a:ext uri="{9D8B030D-6E8A-4147-A177-3AD203B41FA5}">
                      <a16:colId xmlns="" xmlns:a16="http://schemas.microsoft.com/office/drawing/2014/main" val="20000"/>
                    </a:ext>
                  </a:extLst>
                </a:gridCol>
                <a:gridCol w="1865258">
                  <a:extLst>
                    <a:ext uri="{9D8B030D-6E8A-4147-A177-3AD203B41FA5}">
                      <a16:colId xmlns="" xmlns:a16="http://schemas.microsoft.com/office/drawing/2014/main" val="20001"/>
                    </a:ext>
                  </a:extLst>
                </a:gridCol>
                <a:gridCol w="1137833">
                  <a:extLst>
                    <a:ext uri="{9D8B030D-6E8A-4147-A177-3AD203B41FA5}">
                      <a16:colId xmlns="" xmlns:a16="http://schemas.microsoft.com/office/drawing/2014/main" val="20002"/>
                    </a:ext>
                  </a:extLst>
                </a:gridCol>
                <a:gridCol w="1147362">
                  <a:extLst>
                    <a:ext uri="{9D8B030D-6E8A-4147-A177-3AD203B41FA5}">
                      <a16:colId xmlns="" xmlns:a16="http://schemas.microsoft.com/office/drawing/2014/main" val="20003"/>
                    </a:ext>
                  </a:extLst>
                </a:gridCol>
              </a:tblGrid>
              <a:tr h="0">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Path and row</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Data Id</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Date</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Cloud cover</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0">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122-044</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LC81220442015003LGN01</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50000"/>
                        </a:lnSpc>
                        <a:spcAft>
                          <a:spcPts val="600"/>
                        </a:spcAft>
                      </a:pPr>
                      <a:r>
                        <a:rPr lang="en-US" sz="1200" kern="100">
                          <a:solidFill>
                            <a:schemeClr val="tx1"/>
                          </a:solidFill>
                          <a:effectLst/>
                          <a:latin typeface="Perpetua" panose="02020502060401020303" pitchFamily="18" charset="0"/>
                        </a:rPr>
                        <a:t>2015-01-03</a:t>
                      </a:r>
                      <a:endParaRPr lang="zh-CN" sz="12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50000"/>
                        </a:lnSpc>
                        <a:spcAft>
                          <a:spcPts val="600"/>
                        </a:spcAft>
                      </a:pPr>
                      <a:r>
                        <a:rPr lang="en-US" sz="1200" kern="100">
                          <a:solidFill>
                            <a:schemeClr val="tx1"/>
                          </a:solidFill>
                          <a:effectLst/>
                          <a:latin typeface="Perpetua" panose="02020502060401020303" pitchFamily="18" charset="0"/>
                        </a:rPr>
                        <a:t>0.08%</a:t>
                      </a:r>
                      <a:endParaRPr lang="zh-CN" sz="12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0">
                <a:tc>
                  <a:txBody>
                    <a:bodyPr/>
                    <a:lstStyle/>
                    <a:p>
                      <a:pPr algn="ctr">
                        <a:lnSpc>
                          <a:spcPct val="150000"/>
                        </a:lnSpc>
                        <a:spcAft>
                          <a:spcPts val="600"/>
                        </a:spcAft>
                      </a:pPr>
                      <a:r>
                        <a:rPr lang="en-US" sz="1200" kern="100">
                          <a:solidFill>
                            <a:schemeClr val="tx1"/>
                          </a:solidFill>
                          <a:effectLst/>
                          <a:latin typeface="Perpetua" panose="02020502060401020303" pitchFamily="18" charset="0"/>
                        </a:rPr>
                        <a:t>121-045</a:t>
                      </a:r>
                      <a:endParaRPr lang="zh-CN" sz="12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LC81210452015044LGN00</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2015-02-13</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3.29%</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sp>
        <p:nvSpPr>
          <p:cNvPr id="10" name="矩形 9"/>
          <p:cNvSpPr/>
          <p:nvPr/>
        </p:nvSpPr>
        <p:spPr>
          <a:xfrm>
            <a:off x="241045" y="6079163"/>
            <a:ext cx="1139927"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WUDAPT</a:t>
            </a:r>
            <a:endParaRPr lang="zh-CN" altLang="en-US" sz="1600" dirty="0">
              <a:latin typeface="微软雅黑" panose="020B0503020204020204" pitchFamily="34" charset="-122"/>
              <a:ea typeface="微软雅黑" panose="020B0503020204020204" pitchFamily="34" charset="-122"/>
            </a:endParaRPr>
          </a:p>
        </p:txBody>
      </p:sp>
      <p:sp>
        <p:nvSpPr>
          <p:cNvPr id="17" name="矩形 16"/>
          <p:cNvSpPr/>
          <p:nvPr/>
        </p:nvSpPr>
        <p:spPr>
          <a:xfrm>
            <a:off x="241045" y="3238073"/>
            <a:ext cx="1239701" cy="1661609"/>
          </a:xfrm>
          <a:prstGeom prst="rect">
            <a:avLst/>
          </a:prstGeom>
        </p:spPr>
        <p:txBody>
          <a:bodyPr wrap="square">
            <a:spAutoFit/>
          </a:bodyPr>
          <a:lstStyle/>
          <a:p>
            <a:pPr algn="just">
              <a:lnSpc>
                <a:spcPct val="130000"/>
              </a:lnSpc>
            </a:pPr>
            <a:r>
              <a:rPr lang="en-US" altLang="zh-CN" sz="1600" b="1" dirty="0">
                <a:latin typeface="微软雅黑" panose="020B0503020204020204" pitchFamily="34" charset="-122"/>
                <a:ea typeface="微软雅黑" panose="020B0503020204020204" pitchFamily="34" charset="-122"/>
              </a:rPr>
              <a:t>Proposed Google Earth images+ </a:t>
            </a:r>
            <a:r>
              <a:rPr lang="en-US" altLang="zh-CN" sz="1600" b="1" dirty="0" err="1">
                <a:latin typeface="微软雅黑" panose="020B0503020204020204" pitchFamily="34" charset="-122"/>
                <a:ea typeface="微软雅黑" panose="020B0503020204020204" pitchFamily="34" charset="-122"/>
              </a:rPr>
              <a:t>DenseNet</a:t>
            </a:r>
            <a:endParaRPr lang="zh-CN" altLang="en-US" sz="1600" dirty="0">
              <a:latin typeface="微软雅黑" panose="020B0503020204020204" pitchFamily="34" charset="-122"/>
              <a:ea typeface="微软雅黑" panose="020B0503020204020204" pitchFamily="34" charset="-122"/>
            </a:endParaRPr>
          </a:p>
        </p:txBody>
      </p:sp>
      <p:sp>
        <p:nvSpPr>
          <p:cNvPr id="11" name="矩形 10"/>
          <p:cNvSpPr/>
          <p:nvPr/>
        </p:nvSpPr>
        <p:spPr>
          <a:xfrm>
            <a:off x="6832498" y="2077471"/>
            <a:ext cx="2149577" cy="397339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30000"/>
              </a:lnSpc>
            </a:pPr>
            <a:r>
              <a:rPr lang="en-US" altLang="zh-CN" dirty="0">
                <a:latin typeface="Perpetua" panose="02020502060401020303" pitchFamily="18" charset="0"/>
              </a:rPr>
              <a:t>In </a:t>
            </a:r>
            <a:r>
              <a:rPr lang="en-US" altLang="zh-CN" b="1" dirty="0">
                <a:solidFill>
                  <a:srgbClr val="C00000"/>
                </a:solidFill>
                <a:latin typeface="Perpetua" panose="02020502060401020303" pitchFamily="18" charset="0"/>
              </a:rPr>
              <a:t>Hong Kong</a:t>
            </a:r>
            <a:r>
              <a:rPr lang="en-US" altLang="zh-CN" dirty="0">
                <a:latin typeface="Perpetua" panose="02020502060401020303" pitchFamily="18" charset="0"/>
              </a:rPr>
              <a:t>, the microclimate of </a:t>
            </a:r>
            <a:r>
              <a:rPr lang="en-US" altLang="zh-CN" dirty="0">
                <a:solidFill>
                  <a:srgbClr val="C00000"/>
                </a:solidFill>
                <a:latin typeface="Perpetua" panose="02020502060401020303" pitchFamily="18" charset="0"/>
              </a:rPr>
              <a:t>densely populated high-rise buildings </a:t>
            </a:r>
            <a:r>
              <a:rPr lang="en-US" altLang="zh-CN" dirty="0">
                <a:latin typeface="Perpetua" panose="02020502060401020303" pitchFamily="18" charset="0"/>
              </a:rPr>
              <a:t>tends to produce the </a:t>
            </a:r>
            <a:r>
              <a:rPr lang="en-US" altLang="zh-CN" dirty="0">
                <a:solidFill>
                  <a:srgbClr val="C00000"/>
                </a:solidFill>
                <a:latin typeface="Perpetua" panose="02020502060401020303" pitchFamily="18" charset="0"/>
              </a:rPr>
              <a:t>urban heat island effect</a:t>
            </a:r>
            <a:r>
              <a:rPr lang="en-US" altLang="zh-CN" dirty="0">
                <a:latin typeface="Perpetua" panose="02020502060401020303" pitchFamily="18" charset="0"/>
              </a:rPr>
              <a:t>, resulting in a significant temperature difference between urban and suburban areas </a:t>
            </a:r>
            <a:r>
              <a:rPr lang="en-US" altLang="zh-CN" sz="1400" dirty="0">
                <a:solidFill>
                  <a:schemeClr val="tx1">
                    <a:lumMod val="50000"/>
                    <a:lumOff val="50000"/>
                  </a:schemeClr>
                </a:solidFill>
                <a:latin typeface="Perpetua" panose="02020502060401020303" pitchFamily="18" charset="0"/>
              </a:rPr>
              <a:t>(Chen et l, 2012).</a:t>
            </a:r>
            <a:endParaRPr lang="zh-CN" altLang="en-US" dirty="0">
              <a:solidFill>
                <a:schemeClr val="tx1">
                  <a:lumMod val="50000"/>
                  <a:lumOff val="50000"/>
                </a:schemeClr>
              </a:solidFill>
              <a:latin typeface="Perpetua" panose="02020502060401020303" pitchFamily="18" charset="0"/>
            </a:endParaRPr>
          </a:p>
        </p:txBody>
      </p:sp>
      <p:sp>
        <p:nvSpPr>
          <p:cNvPr id="18"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31224499"/>
      </p:ext>
    </p:extLst>
  </p:cSld>
  <p:clrMapOvr>
    <a:masterClrMapping/>
  </p:clrMapOvr>
  <mc:AlternateContent xmlns:mc="http://schemas.openxmlformats.org/markup-compatibility/2006" xmlns:p14="http://schemas.microsoft.com/office/powerpoint/2010/main">
    <mc:Choice Requires="p14">
      <p:transition spd="slow" p14:dur="2000" advTm="20105"/>
    </mc:Choice>
    <mc:Fallback xmlns="">
      <p:transition spd="slow" advTm="2010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圆角矩形 15"/>
          <p:cNvSpPr/>
          <p:nvPr/>
        </p:nvSpPr>
        <p:spPr>
          <a:xfrm>
            <a:off x="3758328" y="2091036"/>
            <a:ext cx="1997683" cy="144759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2" name="圆角矩形 1"/>
          <p:cNvSpPr/>
          <p:nvPr/>
        </p:nvSpPr>
        <p:spPr>
          <a:xfrm>
            <a:off x="487447" y="2127706"/>
            <a:ext cx="2612369" cy="144759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531639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Machine Learning Strategies</a:t>
            </a:r>
            <a:endParaRPr lang="zh-CN" altLang="en-US" sz="28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18880" y="2141238"/>
            <a:ext cx="2480936"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dirty="0"/>
              <a:t>Classification</a:t>
            </a:r>
          </a:p>
          <a:p>
            <a:pPr marL="285750" indent="-285750">
              <a:buFont typeface="Arial" panose="020B0604020202020204" pitchFamily="34" charset="0"/>
              <a:buChar char="•"/>
            </a:pPr>
            <a:r>
              <a:rPr lang="en-US" altLang="zh-CN" dirty="0"/>
              <a:t>Regression</a:t>
            </a:r>
          </a:p>
          <a:p>
            <a:pPr marL="285750" indent="-285750">
              <a:buFont typeface="Arial" panose="020B0604020202020204" pitchFamily="34" charset="0"/>
              <a:buChar char="•"/>
            </a:pPr>
            <a:r>
              <a:rPr lang="en-US" altLang="zh-CN" dirty="0"/>
              <a:t>Clustering</a:t>
            </a:r>
          </a:p>
          <a:p>
            <a:pPr marL="285750" indent="-285750">
              <a:buFont typeface="Arial" panose="020B0604020202020204" pitchFamily="34" charset="0"/>
              <a:buChar char="•"/>
            </a:pPr>
            <a:r>
              <a:rPr lang="en-US" altLang="zh-CN" dirty="0"/>
              <a:t>Dimension Reduction</a:t>
            </a:r>
          </a:p>
          <a:p>
            <a:pPr marL="285750" indent="-285750">
              <a:buFont typeface="Arial" panose="020B0604020202020204" pitchFamily="34" charset="0"/>
              <a:buChar char="•"/>
            </a:pPr>
            <a:r>
              <a:rPr lang="en-US" altLang="zh-CN" dirty="0"/>
              <a:t>…</a:t>
            </a:r>
            <a:endParaRPr lang="zh-CN" altLang="en-US" dirty="0"/>
          </a:p>
        </p:txBody>
      </p:sp>
      <p:sp>
        <p:nvSpPr>
          <p:cNvPr id="18" name="文本框 17"/>
          <p:cNvSpPr txBox="1"/>
          <p:nvPr/>
        </p:nvSpPr>
        <p:spPr>
          <a:xfrm>
            <a:off x="3997376" y="2223386"/>
            <a:ext cx="1412053" cy="923330"/>
          </a:xfrm>
          <a:prstGeom prst="rect">
            <a:avLst/>
          </a:prstGeom>
          <a:noFill/>
        </p:spPr>
        <p:txBody>
          <a:bodyPr wrap="none" rtlCol="0">
            <a:spAutoFit/>
          </a:bodyPr>
          <a:lstStyle/>
          <a:p>
            <a:pPr marL="285750" indent="-285750">
              <a:buFont typeface="Arial" panose="020B0604020202020204" pitchFamily="34" charset="0"/>
              <a:buChar char="•"/>
            </a:pPr>
            <a:r>
              <a:rPr lang="en-US" altLang="zh-CN" dirty="0"/>
              <a:t>Training</a:t>
            </a:r>
          </a:p>
          <a:p>
            <a:pPr marL="285750" indent="-285750">
              <a:buFont typeface="Arial" panose="020B0604020202020204" pitchFamily="34" charset="0"/>
              <a:buChar char="•"/>
            </a:pPr>
            <a:r>
              <a:rPr lang="en-US" altLang="zh-CN" dirty="0"/>
              <a:t>Validation</a:t>
            </a:r>
          </a:p>
          <a:p>
            <a:pPr marL="285750" indent="-285750">
              <a:buFont typeface="Arial" panose="020B0604020202020204" pitchFamily="34" charset="0"/>
              <a:buChar char="•"/>
            </a:pPr>
            <a:r>
              <a:rPr lang="en-US" altLang="zh-CN" dirty="0"/>
              <a:t>Testing</a:t>
            </a:r>
            <a:endParaRPr lang="zh-CN" altLang="en-US" dirty="0"/>
          </a:p>
        </p:txBody>
      </p:sp>
      <p:sp>
        <p:nvSpPr>
          <p:cNvPr id="19" name="文本框 18"/>
          <p:cNvSpPr txBox="1"/>
          <p:nvPr/>
        </p:nvSpPr>
        <p:spPr>
          <a:xfrm>
            <a:off x="812436" y="4034127"/>
            <a:ext cx="1230786" cy="369332"/>
          </a:xfrm>
          <a:prstGeom prst="rect">
            <a:avLst/>
          </a:prstGeom>
          <a:noFill/>
        </p:spPr>
        <p:txBody>
          <a:bodyPr wrap="none" rtlCol="0">
            <a:spAutoFit/>
          </a:bodyPr>
          <a:lstStyle/>
          <a:p>
            <a:r>
              <a:rPr lang="en-US" altLang="zh-CN" b="1" dirty="0"/>
              <a:t>Algorithms</a:t>
            </a:r>
          </a:p>
        </p:txBody>
      </p:sp>
      <p:sp>
        <p:nvSpPr>
          <p:cNvPr id="20" name="文本框 19"/>
          <p:cNvSpPr txBox="1"/>
          <p:nvPr/>
        </p:nvSpPr>
        <p:spPr>
          <a:xfrm>
            <a:off x="3748909" y="4050624"/>
            <a:ext cx="906017" cy="369332"/>
          </a:xfrm>
          <a:prstGeom prst="rect">
            <a:avLst/>
          </a:prstGeom>
          <a:noFill/>
        </p:spPr>
        <p:txBody>
          <a:bodyPr wrap="none" rtlCol="0">
            <a:spAutoFit/>
          </a:bodyPr>
          <a:lstStyle/>
          <a:p>
            <a:r>
              <a:rPr lang="en-US" altLang="zh-CN" b="1" dirty="0"/>
              <a:t>Metrics</a:t>
            </a:r>
            <a:endParaRPr lang="zh-CN" altLang="en-US" b="1" dirty="0"/>
          </a:p>
        </p:txBody>
      </p:sp>
      <p:sp>
        <p:nvSpPr>
          <p:cNvPr id="3" name="矩形 2"/>
          <p:cNvSpPr/>
          <p:nvPr/>
        </p:nvSpPr>
        <p:spPr>
          <a:xfrm>
            <a:off x="618359" y="1721704"/>
            <a:ext cx="2443169" cy="369332"/>
          </a:xfrm>
          <a:prstGeom prst="rect">
            <a:avLst/>
          </a:prstGeom>
        </p:spPr>
        <p:txBody>
          <a:bodyPr wrap="none">
            <a:spAutoFit/>
          </a:bodyPr>
          <a:lstStyle/>
          <a:p>
            <a:r>
              <a:rPr lang="en-US" altLang="zh-CN" b="1" dirty="0"/>
              <a:t>Machine Learning Tasks</a:t>
            </a:r>
          </a:p>
        </p:txBody>
      </p:sp>
      <p:sp>
        <p:nvSpPr>
          <p:cNvPr id="21" name="矩形 20"/>
          <p:cNvSpPr/>
          <p:nvPr/>
        </p:nvSpPr>
        <p:spPr>
          <a:xfrm>
            <a:off x="3825439" y="1714684"/>
            <a:ext cx="1863459" cy="369332"/>
          </a:xfrm>
          <a:prstGeom prst="rect">
            <a:avLst/>
          </a:prstGeom>
        </p:spPr>
        <p:txBody>
          <a:bodyPr wrap="none">
            <a:spAutoFit/>
          </a:bodyPr>
          <a:lstStyle/>
          <a:p>
            <a:r>
              <a:rPr lang="en-US" altLang="zh-CN" b="1" dirty="0"/>
              <a:t>Data set partition</a:t>
            </a:r>
          </a:p>
        </p:txBody>
      </p:sp>
      <p:sp>
        <p:nvSpPr>
          <p:cNvPr id="22" name="圆角矩形 21"/>
          <p:cNvSpPr/>
          <p:nvPr/>
        </p:nvSpPr>
        <p:spPr>
          <a:xfrm>
            <a:off x="6400800" y="2126641"/>
            <a:ext cx="2451979" cy="178738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400800" y="2141238"/>
            <a:ext cx="2451979" cy="1772793"/>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Standardization</a:t>
            </a:r>
          </a:p>
          <a:p>
            <a:pPr marL="285750" indent="-285750">
              <a:lnSpc>
                <a:spcPct val="13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Normalization</a:t>
            </a:r>
          </a:p>
          <a:p>
            <a:pPr marL="285750" indent="-285750">
              <a:lnSpc>
                <a:spcPct val="13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Label encoding</a:t>
            </a:r>
          </a:p>
          <a:p>
            <a:pPr marL="285750" indent="-285750">
              <a:lnSpc>
                <a:spcPct val="13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Feature selection</a:t>
            </a:r>
          </a:p>
          <a:p>
            <a:pPr marL="285750" indent="-285750">
              <a:lnSpc>
                <a:spcPct val="13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Outliers &amp; missing values</a:t>
            </a:r>
          </a:p>
        </p:txBody>
      </p:sp>
      <p:sp>
        <p:nvSpPr>
          <p:cNvPr id="24" name="矩形 23"/>
          <p:cNvSpPr/>
          <p:nvPr/>
        </p:nvSpPr>
        <p:spPr>
          <a:xfrm>
            <a:off x="7178040" y="1757310"/>
            <a:ext cx="1222835" cy="369332"/>
          </a:xfrm>
          <a:prstGeom prst="rect">
            <a:avLst/>
          </a:prstGeom>
        </p:spPr>
        <p:txBody>
          <a:bodyPr wrap="none">
            <a:spAutoFit/>
          </a:bodyPr>
          <a:lstStyle/>
          <a:p>
            <a:r>
              <a:rPr lang="en-US" altLang="zh-CN" b="1" dirty="0"/>
              <a:t>Preprocess</a:t>
            </a:r>
          </a:p>
        </p:txBody>
      </p:sp>
      <p:sp>
        <p:nvSpPr>
          <p:cNvPr id="25" name="圆角矩形 24"/>
          <p:cNvSpPr/>
          <p:nvPr/>
        </p:nvSpPr>
        <p:spPr>
          <a:xfrm>
            <a:off x="541200" y="4403458"/>
            <a:ext cx="1566599" cy="186018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43191" y="4441900"/>
            <a:ext cx="1282723" cy="1754326"/>
          </a:xfrm>
          <a:prstGeom prst="rect">
            <a:avLst/>
          </a:prstGeom>
          <a:noFill/>
        </p:spPr>
        <p:txBody>
          <a:bodyPr wrap="none" rtlCol="0">
            <a:spAutoFit/>
          </a:bodyPr>
          <a:lstStyle/>
          <a:p>
            <a:pPr marL="285750" indent="-285750">
              <a:buFont typeface="Arial" panose="020B0604020202020204" pitchFamily="34" charset="0"/>
              <a:buChar char="•"/>
            </a:pPr>
            <a:r>
              <a:rPr lang="en-US" altLang="zh-CN" dirty="0"/>
              <a:t>RF</a:t>
            </a:r>
          </a:p>
          <a:p>
            <a:pPr marL="285750" indent="-285750">
              <a:buFont typeface="Arial" panose="020B0604020202020204" pitchFamily="34" charset="0"/>
              <a:buChar char="•"/>
            </a:pPr>
            <a:r>
              <a:rPr lang="en-US" altLang="zh-CN" dirty="0"/>
              <a:t>SVM</a:t>
            </a:r>
          </a:p>
          <a:p>
            <a:pPr marL="285750" indent="-285750">
              <a:buFont typeface="Arial" panose="020B0604020202020204" pitchFamily="34" charset="0"/>
              <a:buChar char="•"/>
            </a:pPr>
            <a:r>
              <a:rPr lang="en-US" altLang="zh-CN" dirty="0"/>
              <a:t>LR</a:t>
            </a:r>
          </a:p>
          <a:p>
            <a:pPr marL="285750" indent="-285750">
              <a:buFont typeface="Arial" panose="020B0604020202020204" pitchFamily="34" charset="0"/>
              <a:buChar char="•"/>
            </a:pPr>
            <a:r>
              <a:rPr lang="en-US" altLang="zh-CN" dirty="0"/>
              <a:t>NN</a:t>
            </a:r>
          </a:p>
          <a:p>
            <a:pPr marL="285750" indent="-285750">
              <a:buFont typeface="Arial" panose="020B0604020202020204" pitchFamily="34" charset="0"/>
              <a:buChar char="•"/>
            </a:pPr>
            <a:r>
              <a:rPr lang="en-US" altLang="zh-CN" dirty="0"/>
              <a:t>k-Means</a:t>
            </a:r>
          </a:p>
          <a:p>
            <a:pPr marL="285750" indent="-285750">
              <a:buFont typeface="Arial" panose="020B0604020202020204" pitchFamily="34" charset="0"/>
              <a:buChar char="•"/>
            </a:pPr>
            <a:r>
              <a:rPr lang="en-US" altLang="zh-CN" dirty="0"/>
              <a:t>…</a:t>
            </a:r>
          </a:p>
        </p:txBody>
      </p:sp>
      <p:sp>
        <p:nvSpPr>
          <p:cNvPr id="27" name="圆角矩形 26"/>
          <p:cNvSpPr/>
          <p:nvPr/>
        </p:nvSpPr>
        <p:spPr>
          <a:xfrm>
            <a:off x="2932320" y="4403457"/>
            <a:ext cx="2709528" cy="200289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095622" y="4446763"/>
            <a:ext cx="2456185" cy="2031325"/>
          </a:xfrm>
          <a:prstGeom prst="rect">
            <a:avLst/>
          </a:prstGeom>
          <a:noFill/>
        </p:spPr>
        <p:txBody>
          <a:bodyPr wrap="none" rtlCol="0">
            <a:spAutoFit/>
          </a:bodyPr>
          <a:lstStyle/>
          <a:p>
            <a:pPr marL="285750" indent="-285750">
              <a:buFont typeface="Arial" panose="020B0604020202020204" pitchFamily="34" charset="0"/>
              <a:buChar char="•"/>
            </a:pPr>
            <a:r>
              <a:rPr lang="en-US" altLang="zh-CN" dirty="0"/>
              <a:t>Regression</a:t>
            </a:r>
          </a:p>
          <a:p>
            <a:pPr marL="742950" lvl="1" indent="-285750">
              <a:buFont typeface="Arial" panose="020B0604020202020204" pitchFamily="34" charset="0"/>
              <a:buChar char="•"/>
            </a:pPr>
            <a:r>
              <a:rPr lang="en-US" altLang="zh-CN" dirty="0"/>
              <a:t>MSE, MAE, R2.. </a:t>
            </a:r>
          </a:p>
          <a:p>
            <a:pPr marL="285750" indent="-285750">
              <a:buFont typeface="Arial" panose="020B0604020202020204" pitchFamily="34" charset="0"/>
              <a:buChar char="•"/>
            </a:pPr>
            <a:r>
              <a:rPr lang="en-US" altLang="zh-CN" dirty="0"/>
              <a:t>Classification</a:t>
            </a:r>
          </a:p>
          <a:p>
            <a:pPr marL="742950" lvl="1" indent="-285750">
              <a:buFont typeface="Arial" panose="020B0604020202020204" pitchFamily="34" charset="0"/>
              <a:buChar char="•"/>
            </a:pPr>
            <a:r>
              <a:rPr lang="en-US" altLang="zh-CN" dirty="0"/>
              <a:t>OA, kappa</a:t>
            </a:r>
          </a:p>
          <a:p>
            <a:pPr marL="742950" lvl="1" indent="-285750">
              <a:buFont typeface="Arial" panose="020B0604020202020204" pitchFamily="34" charset="0"/>
              <a:buChar char="•"/>
            </a:pPr>
            <a:r>
              <a:rPr lang="en-US" altLang="zh-CN" dirty="0"/>
              <a:t>Precision, recall,</a:t>
            </a:r>
          </a:p>
          <a:p>
            <a:pPr marL="742950" lvl="1" indent="-285750">
              <a:buFont typeface="Arial" panose="020B0604020202020204" pitchFamily="34" charset="0"/>
              <a:buChar char="•"/>
            </a:pPr>
            <a:r>
              <a:rPr lang="en-US" altLang="zh-CN" dirty="0"/>
              <a:t>F-score</a:t>
            </a:r>
          </a:p>
          <a:p>
            <a:pPr marL="742950" lvl="1" indent="-285750">
              <a:buFont typeface="Arial" panose="020B0604020202020204" pitchFamily="34" charset="0"/>
              <a:buChar char="•"/>
            </a:pPr>
            <a:r>
              <a:rPr lang="en-US" altLang="zh-CN" dirty="0"/>
              <a:t>…</a:t>
            </a:r>
          </a:p>
        </p:txBody>
      </p:sp>
      <p:sp>
        <p:nvSpPr>
          <p:cNvPr id="29" name="圆角矩形 28"/>
          <p:cNvSpPr/>
          <p:nvPr/>
        </p:nvSpPr>
        <p:spPr>
          <a:xfrm>
            <a:off x="6272025" y="4429100"/>
            <a:ext cx="2709528" cy="200289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260663" y="4507216"/>
            <a:ext cx="2709528" cy="189282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dirty="0"/>
              <a:t>How to select models?</a:t>
            </a:r>
          </a:p>
          <a:p>
            <a:pPr marL="285750" indent="-285750">
              <a:lnSpc>
                <a:spcPct val="130000"/>
              </a:lnSpc>
              <a:buFont typeface="Arial" panose="020B0604020202020204" pitchFamily="34" charset="0"/>
              <a:buChar char="•"/>
            </a:pPr>
            <a:r>
              <a:rPr lang="en-US" altLang="zh-CN" dirty="0"/>
              <a:t>How to estimate parameters?</a:t>
            </a:r>
          </a:p>
          <a:p>
            <a:pPr marL="285750" indent="-285750">
              <a:lnSpc>
                <a:spcPct val="130000"/>
              </a:lnSpc>
              <a:buFont typeface="Arial" panose="020B0604020202020204" pitchFamily="34" charset="0"/>
              <a:buChar char="•"/>
            </a:pPr>
            <a:r>
              <a:rPr lang="en-US" altLang="zh-CN" dirty="0"/>
              <a:t>How to apply to cases?</a:t>
            </a:r>
          </a:p>
          <a:p>
            <a:pPr marL="285750" indent="-285750">
              <a:lnSpc>
                <a:spcPct val="130000"/>
              </a:lnSpc>
              <a:buFont typeface="Arial" panose="020B0604020202020204" pitchFamily="34" charset="0"/>
              <a:buChar char="•"/>
            </a:pPr>
            <a:r>
              <a:rPr lang="en-US" altLang="zh-CN" dirty="0"/>
              <a:t>Ensemble methods</a:t>
            </a:r>
          </a:p>
        </p:txBody>
      </p:sp>
      <p:sp>
        <p:nvSpPr>
          <p:cNvPr id="31" name="文本框 30"/>
          <p:cNvSpPr txBox="1"/>
          <p:nvPr/>
        </p:nvSpPr>
        <p:spPr>
          <a:xfrm>
            <a:off x="7202739" y="4069629"/>
            <a:ext cx="829458" cy="369332"/>
          </a:xfrm>
          <a:prstGeom prst="rect">
            <a:avLst/>
          </a:prstGeom>
          <a:noFill/>
        </p:spPr>
        <p:txBody>
          <a:bodyPr wrap="none" rtlCol="0">
            <a:spAutoFit/>
          </a:bodyPr>
          <a:lstStyle/>
          <a:p>
            <a:r>
              <a:rPr lang="en-US" altLang="zh-CN" b="1" dirty="0"/>
              <a:t>Others</a:t>
            </a:r>
            <a:endParaRPr lang="zh-CN" altLang="en-US" b="1" dirty="0"/>
          </a:p>
        </p:txBody>
      </p:sp>
    </p:spTree>
    <p:extLst>
      <p:ext uri="{BB962C8B-B14F-4D97-AF65-F5344CB8AC3E}">
        <p14:creationId xmlns:p14="http://schemas.microsoft.com/office/powerpoint/2010/main" val="2591617422"/>
      </p:ext>
    </p:extLst>
  </p:cSld>
  <p:clrMapOvr>
    <a:masterClrMapping/>
  </p:clrMapOvr>
  <mc:AlternateContent xmlns:mc="http://schemas.openxmlformats.org/markup-compatibility/2006" xmlns:p14="http://schemas.microsoft.com/office/powerpoint/2010/main">
    <mc:Choice Requires="p14">
      <p:transition spd="slow" p14:dur="2000" advTm="84724"/>
    </mc:Choice>
    <mc:Fallback xmlns="">
      <p:transition spd="slow" advTm="8472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291579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2.3. Case Study</a:t>
            </a:r>
            <a:endParaRPr lang="zh-CN" altLang="en-US" sz="2800" b="1" dirty="0">
              <a:latin typeface="微软雅黑" panose="020B0503020204020204" pitchFamily="34" charset="-122"/>
              <a:ea typeface="微软雅黑" panose="020B0503020204020204" pitchFamily="34" charset="-122"/>
            </a:endParaRPr>
          </a:p>
        </p:txBody>
      </p:sp>
      <p:sp>
        <p:nvSpPr>
          <p:cNvPr id="18" name="矩形 17"/>
          <p:cNvSpPr/>
          <p:nvPr/>
        </p:nvSpPr>
        <p:spPr>
          <a:xfrm>
            <a:off x="144150" y="1666083"/>
            <a:ext cx="3730644" cy="369332"/>
          </a:xfrm>
          <a:prstGeom prst="rect">
            <a:avLst/>
          </a:prstGeom>
        </p:spPr>
        <p:txBody>
          <a:bodyPr wrap="square">
            <a:spAutoFit/>
          </a:bodyPr>
          <a:lstStyle/>
          <a:p>
            <a:pPr marL="285750" indent="-285750">
              <a:buFont typeface="Wingdings" panose="05000000000000000000" pitchFamily="2" charset="2"/>
              <a:buChar char="Ø"/>
            </a:pPr>
            <a:r>
              <a:rPr lang="en-US" altLang="zh-CN" kern="100" dirty="0">
                <a:latin typeface="微软雅黑" panose="020B0503020204020204" pitchFamily="34" charset="-122"/>
                <a:ea typeface="微软雅黑" panose="020B0503020204020204" pitchFamily="34" charset="-122"/>
              </a:rPr>
              <a:t>Implementation details</a:t>
            </a:r>
            <a:endParaRPr lang="zh-CN" altLang="en-US" dirty="0">
              <a:latin typeface="微软雅黑" panose="020B0503020204020204" pitchFamily="34" charset="-122"/>
              <a:ea typeface="微软雅黑" panose="020B0503020204020204" pitchFamily="34" charset="-122"/>
            </a:endParaRPr>
          </a:p>
        </p:txBody>
      </p:sp>
      <p:cxnSp>
        <p:nvCxnSpPr>
          <p:cNvPr id="12" name="直接箭头连接符 11"/>
          <p:cNvCxnSpPr/>
          <p:nvPr/>
        </p:nvCxnSpPr>
        <p:spPr>
          <a:xfrm>
            <a:off x="4801274" y="1164037"/>
            <a:ext cx="5317" cy="5693963"/>
          </a:xfrm>
          <a:prstGeom prst="straightConnector1">
            <a:avLst/>
          </a:prstGeom>
          <a:ln w="76200">
            <a:solidFill>
              <a:srgbClr val="01492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392102" y="1261861"/>
            <a:ext cx="2333625" cy="812530"/>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275 ROIs for training and 86 for validation by means of stratified random sampling</a:t>
            </a:r>
            <a:endParaRPr lang="zh-CN" altLang="en-US" sz="1200" dirty="0">
              <a:latin typeface="微软雅黑" panose="020B0503020204020204" pitchFamily="34" charset="-122"/>
              <a:ea typeface="微软雅黑" panose="020B0503020204020204" pitchFamily="34" charset="-122"/>
            </a:endParaRPr>
          </a:p>
        </p:txBody>
      </p:sp>
      <p:cxnSp>
        <p:nvCxnSpPr>
          <p:cNvPr id="22" name="直接箭头连接符 21"/>
          <p:cNvCxnSpPr/>
          <p:nvPr/>
        </p:nvCxnSpPr>
        <p:spPr>
          <a:xfrm flipH="1">
            <a:off x="4776788" y="1631193"/>
            <a:ext cx="1605789" cy="0"/>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104598" y="5881211"/>
            <a:ext cx="2419349" cy="7891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10 another ROIs for each LCZ category for independent accuracy evaluation</a:t>
            </a:r>
            <a:endParaRPr lang="zh-CN" altLang="en-US" sz="1200" dirty="0">
              <a:latin typeface="微软雅黑" panose="020B0503020204020204" pitchFamily="34" charset="-122"/>
              <a:ea typeface="微软雅黑" panose="020B0503020204020204" pitchFamily="34" charset="-122"/>
            </a:endParaRPr>
          </a:p>
        </p:txBody>
      </p:sp>
      <p:cxnSp>
        <p:nvCxnSpPr>
          <p:cNvPr id="26" name="直接箭头连接符 25"/>
          <p:cNvCxnSpPr/>
          <p:nvPr/>
        </p:nvCxnSpPr>
        <p:spPr>
          <a:xfrm>
            <a:off x="3523948" y="6250543"/>
            <a:ext cx="1286177" cy="0"/>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392101" y="2234643"/>
            <a:ext cx="2333625" cy="812530"/>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Window scanning sampling</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Size=100</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Stride=100</a:t>
            </a:r>
          </a:p>
        </p:txBody>
      </p:sp>
      <p:cxnSp>
        <p:nvCxnSpPr>
          <p:cNvPr id="29" name="直接箭头连接符 28"/>
          <p:cNvCxnSpPr/>
          <p:nvPr/>
        </p:nvCxnSpPr>
        <p:spPr>
          <a:xfrm flipH="1">
            <a:off x="4781551" y="2603975"/>
            <a:ext cx="1605789" cy="0"/>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573453" y="1373695"/>
            <a:ext cx="1066801" cy="584775"/>
          </a:xfrm>
          <a:prstGeom prst="rect">
            <a:avLst/>
          </a:prstGeom>
          <a:noFill/>
        </p:spPr>
        <p:txBody>
          <a:bodyPr wrap="square" rtlCol="0">
            <a:spAutoFit/>
          </a:bodyPr>
          <a:lstStyle/>
          <a:p>
            <a:pPr algn="r"/>
            <a:r>
              <a:rPr lang="en-US" altLang="zh-CN" sz="1600" b="1" dirty="0">
                <a:solidFill>
                  <a:srgbClr val="C00000"/>
                </a:solidFill>
                <a:latin typeface="微软雅黑" panose="020B0503020204020204" pitchFamily="34" charset="-122"/>
                <a:ea typeface="微软雅黑" panose="020B0503020204020204" pitchFamily="34" charset="-122"/>
              </a:rPr>
              <a:t>Drawing ROIs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3523948" y="2327802"/>
            <a:ext cx="1152678" cy="584775"/>
          </a:xfrm>
          <a:prstGeom prst="rect">
            <a:avLst/>
          </a:prstGeom>
          <a:noFill/>
        </p:spPr>
        <p:txBody>
          <a:bodyPr wrap="square" rtlCol="0">
            <a:spAutoFit/>
          </a:bodyPr>
          <a:lstStyle/>
          <a:p>
            <a:pPr algn="r"/>
            <a:r>
              <a:rPr lang="en-US" altLang="zh-CN" sz="1600" b="1" dirty="0">
                <a:solidFill>
                  <a:srgbClr val="C00000"/>
                </a:solidFill>
                <a:latin typeface="微软雅黑" panose="020B0503020204020204" pitchFamily="34" charset="-122"/>
                <a:ea typeface="微软雅黑" panose="020B0503020204020204" pitchFamily="34" charset="-122"/>
              </a:rPr>
              <a:t>Sampling Images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4816693" y="5958155"/>
            <a:ext cx="1307882" cy="584775"/>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Accuracy Evaluation</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816693" y="3140145"/>
            <a:ext cx="1307882" cy="584775"/>
          </a:xfrm>
          <a:prstGeom prst="rect">
            <a:avLst/>
          </a:prstGeom>
          <a:noFill/>
        </p:spPr>
        <p:txBody>
          <a:bodyPr wrap="square" rtlCol="0">
            <a:spAutoFit/>
          </a:bodyPr>
          <a:lstStyle/>
          <a:p>
            <a:r>
              <a:rPr lang="en-US" altLang="zh-CN" sz="1600" b="1" dirty="0" err="1">
                <a:solidFill>
                  <a:srgbClr val="C00000"/>
                </a:solidFill>
                <a:latin typeface="微软雅黑" panose="020B0503020204020204" pitchFamily="34" charset="-122"/>
                <a:ea typeface="微软雅黑" panose="020B0503020204020204" pitchFamily="34" charset="-122"/>
              </a:rPr>
              <a:t>DenseNet</a:t>
            </a:r>
            <a:r>
              <a:rPr lang="en-US" altLang="zh-CN" sz="1600" b="1" dirty="0">
                <a:solidFill>
                  <a:srgbClr val="C00000"/>
                </a:solidFill>
                <a:latin typeface="微软雅黑" panose="020B0503020204020204" pitchFamily="34" charset="-122"/>
                <a:ea typeface="微软雅黑" panose="020B0503020204020204" pitchFamily="34" charset="-122"/>
              </a:rPr>
              <a:t> Training</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398599" y="2270847"/>
            <a:ext cx="2965303" cy="321318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Data augmentation: rotation, reflection.</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Batch Size = 16</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Training validation steps 300 &amp; 80</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Epoch = 200</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Cross entropy as loss function</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Adam (learning rate = 0.001 initially)</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Reduce learning rate by a factor of 0.5 if the validation accuracy did not improve for 5 epochs</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Save the model with the highest accuracy</a:t>
            </a:r>
            <a:endParaRPr lang="zh-CN" altLang="en-US" sz="1200" dirty="0">
              <a:latin typeface="微软雅黑" panose="020B0503020204020204" pitchFamily="34" charset="-122"/>
              <a:ea typeface="微软雅黑" panose="020B0503020204020204" pitchFamily="34" charset="-122"/>
            </a:endParaRPr>
          </a:p>
        </p:txBody>
      </p:sp>
      <p:cxnSp>
        <p:nvCxnSpPr>
          <p:cNvPr id="35" name="直接箭头连接符 34"/>
          <p:cNvCxnSpPr>
            <a:endCxn id="33" idx="1"/>
          </p:cNvCxnSpPr>
          <p:nvPr/>
        </p:nvCxnSpPr>
        <p:spPr>
          <a:xfrm flipV="1">
            <a:off x="3363902" y="3432533"/>
            <a:ext cx="1452791" cy="15517"/>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392101" y="3675964"/>
            <a:ext cx="2333625" cy="789127"/>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Majority Filtering</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Neighborhood: 8</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Method: Half</a:t>
            </a:r>
          </a:p>
        </p:txBody>
      </p:sp>
      <p:cxnSp>
        <p:nvCxnSpPr>
          <p:cNvPr id="39" name="直接箭头连接符 38"/>
          <p:cNvCxnSpPr/>
          <p:nvPr/>
        </p:nvCxnSpPr>
        <p:spPr>
          <a:xfrm flipH="1">
            <a:off x="4781551" y="4045296"/>
            <a:ext cx="1605789" cy="0"/>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3314700" y="3724920"/>
            <a:ext cx="1544779" cy="830997"/>
          </a:xfrm>
          <a:prstGeom prst="rect">
            <a:avLst/>
          </a:prstGeom>
          <a:noFill/>
        </p:spPr>
        <p:txBody>
          <a:bodyPr wrap="square" rtlCol="0">
            <a:spAutoFit/>
          </a:bodyPr>
          <a:lstStyle/>
          <a:p>
            <a:pPr algn="r"/>
            <a:r>
              <a:rPr lang="en-US" altLang="zh-CN" sz="1600" b="1" dirty="0">
                <a:solidFill>
                  <a:srgbClr val="C00000"/>
                </a:solidFill>
                <a:latin typeface="微软雅黑" panose="020B0503020204020204" pitchFamily="34" charset="-122"/>
                <a:ea typeface="微软雅黑" panose="020B0503020204020204" pitchFamily="34" charset="-122"/>
              </a:rPr>
              <a:t>Post-Classification Filtering</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45" name="矩形 44"/>
          <p:cNvSpPr/>
          <p:nvPr/>
        </p:nvSpPr>
        <p:spPr>
          <a:xfrm>
            <a:off x="6392101" y="4747953"/>
            <a:ext cx="2333625" cy="1029193"/>
          </a:xfrm>
          <a:prstGeom prst="rect">
            <a:avLst/>
          </a:prstGeom>
          <a:solidFill>
            <a:srgbClr val="00B050"/>
          </a:solidFill>
        </p:spPr>
        <p:style>
          <a:lnRef idx="3">
            <a:schemeClr val="lt1"/>
          </a:lnRef>
          <a:fillRef idx="1">
            <a:schemeClr val="accent4"/>
          </a:fillRef>
          <a:effectRef idx="1">
            <a:schemeClr val="accent4"/>
          </a:effectRef>
          <a:fontRef idx="minor">
            <a:schemeClr val="lt1"/>
          </a:fontRef>
        </p:style>
        <p:txBody>
          <a:bodyPr wrap="square">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Overlay with land cover</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Reclassify LCZ A-G</a:t>
            </a:r>
          </a:p>
          <a:p>
            <a:pPr marL="285750" indent="-285750">
              <a:lnSpc>
                <a:spcPct val="13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Replace urban areas with LCZ 1-10</a:t>
            </a:r>
          </a:p>
        </p:txBody>
      </p:sp>
      <p:cxnSp>
        <p:nvCxnSpPr>
          <p:cNvPr id="47" name="直接箭头连接符 46"/>
          <p:cNvCxnSpPr/>
          <p:nvPr/>
        </p:nvCxnSpPr>
        <p:spPr>
          <a:xfrm flipH="1">
            <a:off x="4770058" y="5302596"/>
            <a:ext cx="1605789" cy="0"/>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3476624" y="5010208"/>
            <a:ext cx="1307882" cy="584775"/>
          </a:xfrm>
          <a:prstGeom prst="rect">
            <a:avLst/>
          </a:prstGeom>
          <a:noFill/>
        </p:spPr>
        <p:txBody>
          <a:bodyPr wrap="square" rtlCol="0">
            <a:spAutoFit/>
          </a:bodyPr>
          <a:lstStyle/>
          <a:p>
            <a:pPr algn="r"/>
            <a:r>
              <a:rPr lang="en-US" altLang="zh-CN" sz="1600" b="1" dirty="0">
                <a:solidFill>
                  <a:srgbClr val="C00000"/>
                </a:solidFill>
                <a:latin typeface="微软雅黑" panose="020B0503020204020204" pitchFamily="34" charset="-122"/>
                <a:ea typeface="微软雅黑" panose="020B0503020204020204" pitchFamily="34" charset="-122"/>
              </a:rPr>
              <a:t>LCZ Mapping</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6"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49633246"/>
      </p:ext>
    </p:extLst>
  </p:cSld>
  <p:clrMapOvr>
    <a:masterClrMapping/>
  </p:clrMapOvr>
  <mc:AlternateContent xmlns:mc="http://schemas.openxmlformats.org/markup-compatibility/2006" xmlns:p14="http://schemas.microsoft.com/office/powerpoint/2010/main">
    <mc:Choice Requires="p14">
      <p:transition spd="slow" p14:dur="2000" advTm="136055"/>
    </mc:Choice>
    <mc:Fallback xmlns="">
      <p:transition spd="slow" advTm="13605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pic>
        <p:nvPicPr>
          <p:cNvPr id="15" name="图片 14"/>
          <p:cNvPicPr/>
          <p:nvPr/>
        </p:nvPicPr>
        <p:blipFill>
          <a:blip r:embed="rId3" cstate="print">
            <a:extLst>
              <a:ext uri="{28A0092B-C50C-407E-A947-70E740481C1C}">
                <a14:useLocalDpi xmlns:a14="http://schemas.microsoft.com/office/drawing/2010/main" val="0"/>
              </a:ext>
            </a:extLst>
          </a:blip>
          <a:stretch>
            <a:fillRect/>
          </a:stretch>
        </p:blipFill>
        <p:spPr>
          <a:xfrm>
            <a:off x="180149" y="2348696"/>
            <a:ext cx="5745493" cy="3830098"/>
          </a:xfrm>
          <a:prstGeom prst="rect">
            <a:avLst/>
          </a:prstGeom>
        </p:spPr>
      </p:pic>
      <p:sp>
        <p:nvSpPr>
          <p:cNvPr id="16" name="矩形 15"/>
          <p:cNvSpPr/>
          <p:nvPr/>
        </p:nvSpPr>
        <p:spPr>
          <a:xfrm>
            <a:off x="412731" y="1655380"/>
            <a:ext cx="3730644" cy="369332"/>
          </a:xfrm>
          <a:prstGeom prst="rect">
            <a:avLst/>
          </a:prstGeom>
        </p:spPr>
        <p:txBody>
          <a:bodyPr wrap="square">
            <a:spAutoFit/>
          </a:bodyPr>
          <a:lstStyle/>
          <a:p>
            <a:pPr marL="285750" indent="-285750">
              <a:buFont typeface="Wingdings" panose="05000000000000000000" pitchFamily="2" charset="2"/>
              <a:buChar char="Ø"/>
            </a:pPr>
            <a:r>
              <a:rPr lang="en-US" altLang="zh-CN" kern="100" dirty="0">
                <a:latin typeface="微软雅黑" panose="020B0503020204020204" pitchFamily="34" charset="-122"/>
                <a:ea typeface="微软雅黑" panose="020B0503020204020204" pitchFamily="34" charset="-122"/>
              </a:rPr>
              <a:t>Implementation and Results</a:t>
            </a:r>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 xmlns:a16="http://schemas.microsoft.com/office/drawing/2014/main" id="{BA16AC4E-69A7-4D4B-B3C6-CBF3B852B1B5}"/>
              </a:ext>
            </a:extLst>
          </p:cNvPr>
          <p:cNvSpPr txBox="1"/>
          <p:nvPr/>
        </p:nvSpPr>
        <p:spPr>
          <a:xfrm>
            <a:off x="303349" y="1055826"/>
            <a:ext cx="291579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2.3. Case Study</a:t>
            </a:r>
            <a:endParaRPr lang="zh-CN" altLang="en-US" sz="2800" b="1" dirty="0">
              <a:latin typeface="微软雅黑" panose="020B0503020204020204" pitchFamily="34" charset="-122"/>
              <a:ea typeface="微软雅黑" panose="020B0503020204020204" pitchFamily="34" charset="-122"/>
            </a:endParaRPr>
          </a:p>
        </p:txBody>
      </p:sp>
      <p:sp>
        <p:nvSpPr>
          <p:cNvPr id="3" name="矩形 2"/>
          <p:cNvSpPr/>
          <p:nvPr/>
        </p:nvSpPr>
        <p:spPr>
          <a:xfrm>
            <a:off x="5968580" y="2275340"/>
            <a:ext cx="2965870" cy="3579826"/>
          </a:xfrm>
          <a:prstGeom prst="rect">
            <a:avLst/>
          </a:prstGeom>
        </p:spPr>
        <p:txBody>
          <a:bodyPr wrap="square">
            <a:spAutoFit/>
          </a:bodyPr>
          <a:lstStyle/>
          <a:p>
            <a:pPr marL="285750" indent="-285750">
              <a:lnSpc>
                <a:spcPct val="130000"/>
              </a:lnSpc>
              <a:spcAft>
                <a:spcPts val="600"/>
              </a:spcAft>
              <a:buSzPct val="50000"/>
              <a:buFont typeface="Wingdings" panose="05000000000000000000" pitchFamily="2" charset="2"/>
              <a:buChar char="p"/>
            </a:pPr>
            <a:r>
              <a:rPr lang="en-US" altLang="zh-CN" sz="1400" dirty="0">
                <a:latin typeface="微软雅黑" panose="020B0503020204020204" pitchFamily="34" charset="-122"/>
                <a:ea typeface="微软雅黑" panose="020B0503020204020204" pitchFamily="34" charset="-122"/>
              </a:rPr>
              <a:t>Validation accuracy was lower than training accuracy.</a:t>
            </a:r>
          </a:p>
          <a:p>
            <a:pPr marL="285750" indent="-285750">
              <a:lnSpc>
                <a:spcPct val="130000"/>
              </a:lnSpc>
              <a:spcAft>
                <a:spcPts val="600"/>
              </a:spcAft>
              <a:buSzPct val="50000"/>
              <a:buFont typeface="Wingdings" panose="05000000000000000000" pitchFamily="2" charset="2"/>
              <a:buChar char="p"/>
            </a:pPr>
            <a:r>
              <a:rPr lang="en-US" altLang="zh-CN" sz="1400" dirty="0">
                <a:latin typeface="微软雅黑" panose="020B0503020204020204" pitchFamily="34" charset="-122"/>
                <a:ea typeface="微软雅黑" panose="020B0503020204020204" pitchFamily="34" charset="-122"/>
              </a:rPr>
              <a:t>There was </a:t>
            </a:r>
            <a:r>
              <a:rPr lang="en-US" altLang="zh-CN" sz="1400" b="1" dirty="0">
                <a:solidFill>
                  <a:srgbClr val="C00000"/>
                </a:solidFill>
                <a:latin typeface="微软雅黑" panose="020B0503020204020204" pitchFamily="34" charset="-122"/>
                <a:ea typeface="微软雅黑" panose="020B0503020204020204" pitchFamily="34" charset="-122"/>
              </a:rPr>
              <a:t>no signs of over-fitting</a:t>
            </a:r>
            <a:r>
              <a:rPr lang="en-US" altLang="zh-CN" sz="1400" dirty="0">
                <a:latin typeface="微软雅黑" panose="020B0503020204020204" pitchFamily="34" charset="-122"/>
                <a:ea typeface="微软雅黑" panose="020B0503020204020204" pitchFamily="34" charset="-122"/>
              </a:rPr>
              <a:t> since the validation accuracy curve didn’t decrease, though it fluctuated slightly after epoch 50</a:t>
            </a:r>
          </a:p>
          <a:p>
            <a:pPr marL="285750" indent="-285750">
              <a:lnSpc>
                <a:spcPct val="130000"/>
              </a:lnSpc>
              <a:spcAft>
                <a:spcPts val="600"/>
              </a:spcAft>
              <a:buSzPct val="50000"/>
              <a:buFont typeface="Wingdings" panose="05000000000000000000" pitchFamily="2" charset="2"/>
              <a:buChar char="p"/>
            </a:pPr>
            <a:r>
              <a:rPr lang="en-US" altLang="zh-CN" sz="1400" dirty="0">
                <a:latin typeface="微软雅黑" panose="020B0503020204020204" pitchFamily="34" charset="-122"/>
                <a:ea typeface="微软雅黑" panose="020B0503020204020204" pitchFamily="34" charset="-122"/>
              </a:rPr>
              <a:t>In general, the training and validation accuracies tended to stabilize around </a:t>
            </a:r>
            <a:r>
              <a:rPr lang="en-US" altLang="zh-CN" sz="1400" dirty="0">
                <a:solidFill>
                  <a:srgbClr val="C00000"/>
                </a:solidFill>
                <a:latin typeface="微软雅黑" panose="020B0503020204020204" pitchFamily="34" charset="-122"/>
                <a:ea typeface="微软雅黑" panose="020B0503020204020204" pitchFamily="34" charset="-122"/>
              </a:rPr>
              <a:t>91.5% and 75%.</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14"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92810999"/>
      </p:ext>
    </p:extLst>
  </p:cSld>
  <p:clrMapOvr>
    <a:masterClrMapping/>
  </p:clrMapOvr>
  <mc:AlternateContent xmlns:mc="http://schemas.openxmlformats.org/markup-compatibility/2006" xmlns:p14="http://schemas.microsoft.com/office/powerpoint/2010/main">
    <mc:Choice Requires="p14">
      <p:transition spd="slow" p14:dur="2000" advTm="38822"/>
    </mc:Choice>
    <mc:Fallback xmlns="">
      <p:transition spd="slow" advTm="38822"/>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graphicFrame>
        <p:nvGraphicFramePr>
          <p:cNvPr id="2" name="表格 1"/>
          <p:cNvGraphicFramePr>
            <a:graphicFrameLocks noGrp="1"/>
          </p:cNvGraphicFramePr>
          <p:nvPr>
            <p:extLst>
              <p:ext uri="{D42A27DB-BD31-4B8C-83A1-F6EECF244321}">
                <p14:modId xmlns:p14="http://schemas.microsoft.com/office/powerpoint/2010/main" val="142551037"/>
              </p:ext>
            </p:extLst>
          </p:nvPr>
        </p:nvGraphicFramePr>
        <p:xfrm>
          <a:off x="1370149" y="4994077"/>
          <a:ext cx="6354003" cy="1792224"/>
        </p:xfrm>
        <a:graphic>
          <a:graphicData uri="http://schemas.openxmlformats.org/drawingml/2006/table">
            <a:tbl>
              <a:tblPr firstRow="1" firstCol="1" bandRow="1">
                <a:tableStyleId>{5C22544A-7EE6-4342-B048-85BDC9FD1C3A}</a:tableStyleId>
              </a:tblPr>
              <a:tblGrid>
                <a:gridCol w="1655310">
                  <a:extLst>
                    <a:ext uri="{9D8B030D-6E8A-4147-A177-3AD203B41FA5}">
                      <a16:colId xmlns="" xmlns:a16="http://schemas.microsoft.com/office/drawing/2014/main" val="20000"/>
                    </a:ext>
                  </a:extLst>
                </a:gridCol>
                <a:gridCol w="1103053">
                  <a:extLst>
                    <a:ext uri="{9D8B030D-6E8A-4147-A177-3AD203B41FA5}">
                      <a16:colId xmlns="" xmlns:a16="http://schemas.microsoft.com/office/drawing/2014/main" val="20001"/>
                    </a:ext>
                  </a:extLst>
                </a:gridCol>
                <a:gridCol w="1103053">
                  <a:extLst>
                    <a:ext uri="{9D8B030D-6E8A-4147-A177-3AD203B41FA5}">
                      <a16:colId xmlns="" xmlns:a16="http://schemas.microsoft.com/office/drawing/2014/main" val="20002"/>
                    </a:ext>
                  </a:extLst>
                </a:gridCol>
                <a:gridCol w="1103053">
                  <a:extLst>
                    <a:ext uri="{9D8B030D-6E8A-4147-A177-3AD203B41FA5}">
                      <a16:colId xmlns="" xmlns:a16="http://schemas.microsoft.com/office/drawing/2014/main" val="20003"/>
                    </a:ext>
                  </a:extLst>
                </a:gridCol>
                <a:gridCol w="1389534">
                  <a:extLst>
                    <a:ext uri="{9D8B030D-6E8A-4147-A177-3AD203B41FA5}">
                      <a16:colId xmlns="" xmlns:a16="http://schemas.microsoft.com/office/drawing/2014/main" val="20004"/>
                    </a:ext>
                  </a:extLst>
                </a:gridCol>
              </a:tblGrid>
              <a:tr h="0">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 </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PA</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UA</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OA</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Kappa</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pPr algn="ctr">
                        <a:lnSpc>
                          <a:spcPct val="120000"/>
                        </a:lnSpc>
                        <a:spcAft>
                          <a:spcPts val="0"/>
                        </a:spcAft>
                      </a:pPr>
                      <a:r>
                        <a:rPr lang="en-US" sz="1400" kern="100">
                          <a:solidFill>
                            <a:schemeClr val="tx1"/>
                          </a:solidFill>
                          <a:effectLst/>
                          <a:latin typeface="Perpetua" panose="02020502060401020303" pitchFamily="18" charset="0"/>
                        </a:rPr>
                        <a:t>Proposed LCZ 1-10</a:t>
                      </a:r>
                      <a:endParaRPr lang="zh-CN" sz="14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tc>
                  <a:txBody>
                    <a:bodyPr/>
                    <a:lstStyle/>
                    <a:p>
                      <a:pPr algn="ctr">
                        <a:lnSpc>
                          <a:spcPct val="120000"/>
                        </a:lnSpc>
                        <a:spcAft>
                          <a:spcPts val="0"/>
                        </a:spcAft>
                      </a:pPr>
                      <a:r>
                        <a:rPr lang="en-US" sz="1400" b="1" kern="100" dirty="0">
                          <a:solidFill>
                            <a:schemeClr val="tx1"/>
                          </a:solidFill>
                          <a:effectLst/>
                          <a:latin typeface="Perpetua" panose="02020502060401020303" pitchFamily="18" charset="0"/>
                        </a:rPr>
                        <a:t>66.37%</a:t>
                      </a:r>
                      <a:endParaRPr lang="zh-CN" sz="1400" b="1"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tc>
                  <a:txBody>
                    <a:bodyPr/>
                    <a:lstStyle/>
                    <a:p>
                      <a:pPr algn="ctr">
                        <a:lnSpc>
                          <a:spcPct val="120000"/>
                        </a:lnSpc>
                        <a:spcAft>
                          <a:spcPts val="0"/>
                        </a:spcAft>
                      </a:pPr>
                      <a:r>
                        <a:rPr lang="en-US" sz="1400" b="1" kern="100" dirty="0">
                          <a:solidFill>
                            <a:schemeClr val="tx1"/>
                          </a:solidFill>
                          <a:effectLst/>
                          <a:latin typeface="Perpetua" panose="02020502060401020303" pitchFamily="18" charset="0"/>
                        </a:rPr>
                        <a:t>59.60%</a:t>
                      </a:r>
                      <a:endParaRPr lang="zh-CN" sz="1400" b="1"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tc>
                  <a:txBody>
                    <a:bodyPr/>
                    <a:lstStyle/>
                    <a:p>
                      <a:pPr algn="ctr">
                        <a:lnSpc>
                          <a:spcPct val="120000"/>
                        </a:lnSpc>
                        <a:spcAft>
                          <a:spcPts val="0"/>
                        </a:spcAft>
                      </a:pPr>
                      <a:r>
                        <a:rPr lang="en-US" sz="1400" b="1" kern="100" dirty="0">
                          <a:solidFill>
                            <a:srgbClr val="C00000"/>
                          </a:solidFill>
                          <a:effectLst/>
                          <a:latin typeface="Perpetua" panose="02020502060401020303" pitchFamily="18" charset="0"/>
                        </a:rPr>
                        <a:t>57.26%</a:t>
                      </a:r>
                      <a:endParaRPr lang="zh-CN" sz="1400" b="1" kern="100" dirty="0">
                        <a:solidFill>
                          <a:srgbClr val="C00000"/>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tc>
                  <a:txBody>
                    <a:bodyPr/>
                    <a:lstStyle/>
                    <a:p>
                      <a:pPr algn="ctr">
                        <a:lnSpc>
                          <a:spcPct val="120000"/>
                        </a:lnSpc>
                        <a:spcAft>
                          <a:spcPts val="0"/>
                        </a:spcAft>
                      </a:pPr>
                      <a:r>
                        <a:rPr lang="en-US" sz="1400" b="1" kern="100" dirty="0">
                          <a:solidFill>
                            <a:srgbClr val="C00000"/>
                          </a:solidFill>
                          <a:effectLst/>
                          <a:latin typeface="Perpetua" panose="02020502060401020303" pitchFamily="18" charset="0"/>
                        </a:rPr>
                        <a:t>0.505</a:t>
                      </a:r>
                      <a:endParaRPr lang="zh-CN" sz="1400" b="1" kern="100" dirty="0">
                        <a:solidFill>
                          <a:srgbClr val="C00000"/>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extLst>
                  <a:ext uri="{0D108BD9-81ED-4DB2-BD59-A6C34878D82A}">
                    <a16:rowId xmlns="" xmlns:a16="http://schemas.microsoft.com/office/drawing/2014/main" val="10001"/>
                  </a:ext>
                </a:extLst>
              </a:tr>
              <a:tr h="0">
                <a:tc>
                  <a:txBody>
                    <a:bodyPr/>
                    <a:lstStyle/>
                    <a:p>
                      <a:pPr algn="ctr">
                        <a:lnSpc>
                          <a:spcPct val="120000"/>
                        </a:lnSpc>
                        <a:spcAft>
                          <a:spcPts val="0"/>
                        </a:spcAft>
                      </a:pPr>
                      <a:r>
                        <a:rPr lang="en-US" sz="1400" kern="100">
                          <a:solidFill>
                            <a:schemeClr val="tx1"/>
                          </a:solidFill>
                          <a:effectLst/>
                          <a:latin typeface="Perpetua" panose="02020502060401020303" pitchFamily="18" charset="0"/>
                        </a:rPr>
                        <a:t>WUDAPT LCZ 1-10</a:t>
                      </a:r>
                      <a:endParaRPr lang="zh-CN" sz="14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45.33%</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41.39%</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kern="100">
                          <a:solidFill>
                            <a:schemeClr val="tx1"/>
                          </a:solidFill>
                          <a:effectLst/>
                          <a:latin typeface="Perpetua" panose="02020502060401020303" pitchFamily="18" charset="0"/>
                        </a:rPr>
                        <a:t>38.66%</a:t>
                      </a:r>
                      <a:endParaRPr lang="zh-CN" sz="14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kern="100">
                          <a:solidFill>
                            <a:schemeClr val="tx1"/>
                          </a:solidFill>
                          <a:effectLst/>
                          <a:latin typeface="Perpetua" panose="02020502060401020303" pitchFamily="18" charset="0"/>
                        </a:rPr>
                        <a:t>0.324</a:t>
                      </a:r>
                      <a:endParaRPr lang="zh-CN" sz="14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 xmlns:a16="http://schemas.microsoft.com/office/drawing/2014/main" val="10002"/>
                  </a:ext>
                </a:extLst>
              </a:tr>
              <a:tr h="0">
                <a:tc>
                  <a:txBody>
                    <a:bodyPr/>
                    <a:lstStyle/>
                    <a:p>
                      <a:pPr algn="ctr">
                        <a:lnSpc>
                          <a:spcPct val="120000"/>
                        </a:lnSpc>
                        <a:spcAft>
                          <a:spcPts val="0"/>
                        </a:spcAft>
                      </a:pPr>
                      <a:r>
                        <a:rPr lang="en-US" sz="1400" kern="100">
                          <a:solidFill>
                            <a:schemeClr val="tx1"/>
                          </a:solidFill>
                          <a:effectLst/>
                          <a:latin typeface="Perpetua" panose="02020502060401020303" pitchFamily="18" charset="0"/>
                        </a:rPr>
                        <a:t>Proposed LCZ A-G</a:t>
                      </a:r>
                      <a:endParaRPr lang="zh-CN" sz="14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b="1" kern="100" dirty="0">
                          <a:solidFill>
                            <a:schemeClr val="tx1"/>
                          </a:solidFill>
                          <a:effectLst/>
                          <a:latin typeface="Perpetua" panose="02020502060401020303" pitchFamily="18" charset="0"/>
                        </a:rPr>
                        <a:t>93.60%</a:t>
                      </a:r>
                      <a:endParaRPr lang="zh-CN" sz="1400" b="1"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b="1" kern="100" dirty="0">
                          <a:solidFill>
                            <a:schemeClr val="tx1"/>
                          </a:solidFill>
                          <a:effectLst/>
                          <a:latin typeface="Perpetua" panose="02020502060401020303" pitchFamily="18" charset="0"/>
                        </a:rPr>
                        <a:t>92.77 %</a:t>
                      </a:r>
                      <a:endParaRPr lang="zh-CN" sz="1400" b="1"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b="1" kern="100" dirty="0">
                          <a:solidFill>
                            <a:schemeClr val="tx1"/>
                          </a:solidFill>
                          <a:effectLst/>
                          <a:latin typeface="Perpetua" panose="02020502060401020303" pitchFamily="18" charset="0"/>
                        </a:rPr>
                        <a:t>92.35%</a:t>
                      </a:r>
                      <a:endParaRPr lang="zh-CN" sz="1400" b="1"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b="1" kern="100" dirty="0">
                          <a:solidFill>
                            <a:schemeClr val="tx1"/>
                          </a:solidFill>
                          <a:effectLst/>
                          <a:latin typeface="Perpetua" panose="02020502060401020303" pitchFamily="18" charset="0"/>
                        </a:rPr>
                        <a:t>0.899</a:t>
                      </a:r>
                      <a:endParaRPr lang="zh-CN" sz="1400" b="1"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 xmlns:a16="http://schemas.microsoft.com/office/drawing/2014/main" val="10003"/>
                  </a:ext>
                </a:extLst>
              </a:tr>
              <a:tr h="0">
                <a:tc>
                  <a:txBody>
                    <a:bodyPr/>
                    <a:lstStyle/>
                    <a:p>
                      <a:pPr algn="ctr">
                        <a:lnSpc>
                          <a:spcPct val="120000"/>
                        </a:lnSpc>
                        <a:spcAft>
                          <a:spcPts val="0"/>
                        </a:spcAft>
                      </a:pPr>
                      <a:r>
                        <a:rPr lang="en-US" sz="1400" kern="100">
                          <a:solidFill>
                            <a:schemeClr val="tx1"/>
                          </a:solidFill>
                          <a:effectLst/>
                          <a:latin typeface="Perpetua" panose="02020502060401020303" pitchFamily="18" charset="0"/>
                        </a:rPr>
                        <a:t>WUDAPT LCZ A-G</a:t>
                      </a:r>
                      <a:endParaRPr lang="zh-CN" sz="14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kern="100">
                          <a:solidFill>
                            <a:schemeClr val="tx1"/>
                          </a:solidFill>
                          <a:effectLst/>
                          <a:latin typeface="Perpetua" panose="02020502060401020303" pitchFamily="18" charset="0"/>
                        </a:rPr>
                        <a:t>84.69%</a:t>
                      </a:r>
                      <a:endParaRPr lang="zh-CN" sz="14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79.33%</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79.06%</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0.706</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 xmlns:a16="http://schemas.microsoft.com/office/drawing/2014/main" val="10004"/>
                  </a:ext>
                </a:extLst>
              </a:tr>
              <a:tr h="0">
                <a:tc>
                  <a:txBody>
                    <a:bodyPr/>
                    <a:lstStyle/>
                    <a:p>
                      <a:pPr algn="ctr">
                        <a:lnSpc>
                          <a:spcPct val="120000"/>
                        </a:lnSpc>
                        <a:spcAft>
                          <a:spcPts val="0"/>
                        </a:spcAft>
                      </a:pPr>
                      <a:r>
                        <a:rPr lang="en-US" sz="1400" kern="100">
                          <a:solidFill>
                            <a:schemeClr val="tx1"/>
                          </a:solidFill>
                          <a:effectLst/>
                          <a:latin typeface="Perpetua" panose="02020502060401020303" pitchFamily="18" charset="0"/>
                        </a:rPr>
                        <a:t>Proposed</a:t>
                      </a:r>
                      <a:endParaRPr lang="zh-CN" sz="14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b="1" kern="100" dirty="0">
                          <a:solidFill>
                            <a:schemeClr val="tx1"/>
                          </a:solidFill>
                          <a:effectLst/>
                          <a:latin typeface="Perpetua" panose="02020502060401020303" pitchFamily="18" charset="0"/>
                        </a:rPr>
                        <a:t>78.25%</a:t>
                      </a:r>
                      <a:endParaRPr lang="zh-CN" sz="1400" b="1"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b="1" kern="100" dirty="0">
                          <a:solidFill>
                            <a:schemeClr val="tx1"/>
                          </a:solidFill>
                          <a:effectLst/>
                          <a:latin typeface="Perpetua" panose="02020502060401020303" pitchFamily="18" charset="0"/>
                        </a:rPr>
                        <a:t>75.37%</a:t>
                      </a:r>
                      <a:endParaRPr lang="zh-CN" sz="1400" b="1"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b="1" kern="100" dirty="0">
                          <a:solidFill>
                            <a:srgbClr val="C00000"/>
                          </a:solidFill>
                          <a:effectLst/>
                          <a:latin typeface="Perpetua" panose="02020502060401020303" pitchFamily="18" charset="0"/>
                        </a:rPr>
                        <a:t>74.56%</a:t>
                      </a:r>
                      <a:endParaRPr lang="zh-CN" sz="1400" b="1" kern="100" dirty="0">
                        <a:solidFill>
                          <a:srgbClr val="C00000"/>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tc>
                  <a:txBody>
                    <a:bodyPr/>
                    <a:lstStyle/>
                    <a:p>
                      <a:pPr algn="ctr">
                        <a:lnSpc>
                          <a:spcPct val="120000"/>
                        </a:lnSpc>
                        <a:spcAft>
                          <a:spcPts val="0"/>
                        </a:spcAft>
                      </a:pPr>
                      <a:r>
                        <a:rPr lang="en-US" sz="1400" b="1" kern="100" dirty="0">
                          <a:solidFill>
                            <a:srgbClr val="C00000"/>
                          </a:solidFill>
                          <a:effectLst/>
                          <a:latin typeface="Perpetua" panose="02020502060401020303" pitchFamily="18" charset="0"/>
                        </a:rPr>
                        <a:t>0.714</a:t>
                      </a:r>
                      <a:endParaRPr lang="zh-CN" sz="1400" b="1" kern="100" dirty="0">
                        <a:solidFill>
                          <a:srgbClr val="C00000"/>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 xmlns:a16="http://schemas.microsoft.com/office/drawing/2014/main" val="10005"/>
                  </a:ext>
                </a:extLst>
              </a:tr>
              <a:tr h="0">
                <a:tc>
                  <a:txBody>
                    <a:bodyPr/>
                    <a:lstStyle/>
                    <a:p>
                      <a:pPr algn="ctr">
                        <a:lnSpc>
                          <a:spcPct val="120000"/>
                        </a:lnSpc>
                        <a:spcAft>
                          <a:spcPts val="0"/>
                        </a:spcAft>
                      </a:pPr>
                      <a:r>
                        <a:rPr lang="en-US" sz="1400" kern="100">
                          <a:solidFill>
                            <a:schemeClr val="tx1"/>
                          </a:solidFill>
                          <a:effectLst/>
                          <a:latin typeface="Perpetua" panose="02020502060401020303" pitchFamily="18" charset="0"/>
                        </a:rPr>
                        <a:t>WUDAPT</a:t>
                      </a:r>
                      <a:endParaRPr lang="zh-CN" sz="14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400" kern="100">
                          <a:solidFill>
                            <a:schemeClr val="tx1"/>
                          </a:solidFill>
                          <a:effectLst/>
                          <a:latin typeface="Perpetua" panose="02020502060401020303" pitchFamily="18" charset="0"/>
                        </a:rPr>
                        <a:t>61.37%</a:t>
                      </a:r>
                      <a:endParaRPr lang="zh-CN" sz="14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58.14%</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58.20%</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400" kern="100" dirty="0">
                          <a:solidFill>
                            <a:schemeClr val="tx1"/>
                          </a:solidFill>
                          <a:effectLst/>
                          <a:latin typeface="Perpetua" panose="02020502060401020303" pitchFamily="18" charset="0"/>
                        </a:rPr>
                        <a:t>0.539</a:t>
                      </a:r>
                      <a:endParaRPr lang="zh-CN" sz="14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bl>
          </a:graphicData>
        </a:graphic>
      </p:graphicFrame>
      <p:sp>
        <p:nvSpPr>
          <p:cNvPr id="3" name="文本框 2"/>
          <p:cNvSpPr txBox="1"/>
          <p:nvPr/>
        </p:nvSpPr>
        <p:spPr>
          <a:xfrm>
            <a:off x="836172" y="4686300"/>
            <a:ext cx="3185103" cy="307777"/>
          </a:xfrm>
          <a:prstGeom prst="rect">
            <a:avLst/>
          </a:prstGeom>
          <a:noFill/>
        </p:spPr>
        <p:txBody>
          <a:bodyPr wrap="none" rtlCol="0">
            <a:spAutoFit/>
          </a:bodyPr>
          <a:lstStyle/>
          <a:p>
            <a:r>
              <a:rPr lang="en-US" altLang="zh-CN" sz="1400" dirty="0">
                <a:latin typeface="Perpetua" panose="02020502060401020303" pitchFamily="18" charset="0"/>
              </a:rPr>
              <a:t>LCZ </a:t>
            </a:r>
            <a:r>
              <a:rPr lang="en-US" altLang="zh-CN" sz="1400" kern="100" dirty="0">
                <a:latin typeface="Perpetua" panose="02020502060401020303" pitchFamily="18" charset="0"/>
                <a:ea typeface="Times New Roman" panose="02020603050405020304" pitchFamily="18" charset="0"/>
              </a:rPr>
              <a:t>Classification </a:t>
            </a:r>
            <a:r>
              <a:rPr lang="en-US" altLang="zh-CN" sz="1400" dirty="0" smtClean="0">
                <a:latin typeface="Perpetua" panose="02020502060401020303" pitchFamily="18" charset="0"/>
              </a:rPr>
              <a:t>results </a:t>
            </a:r>
            <a:r>
              <a:rPr lang="en-US" altLang="zh-CN" sz="1400" dirty="0">
                <a:latin typeface="Perpetua" panose="02020502060401020303" pitchFamily="18" charset="0"/>
              </a:rPr>
              <a:t>of proposed method</a:t>
            </a:r>
            <a:endParaRPr lang="zh-CN" altLang="en-US" sz="1400" dirty="0">
              <a:latin typeface="Perpetua" panose="02020502060401020303" pitchFamily="18" charset="0"/>
            </a:endParaRPr>
          </a:p>
        </p:txBody>
      </p:sp>
      <p:sp>
        <p:nvSpPr>
          <p:cNvPr id="10" name="矩形 9"/>
          <p:cNvSpPr/>
          <p:nvPr/>
        </p:nvSpPr>
        <p:spPr>
          <a:xfrm>
            <a:off x="5427818" y="4686300"/>
            <a:ext cx="3228063" cy="307777"/>
          </a:xfrm>
          <a:prstGeom prst="rect">
            <a:avLst/>
          </a:prstGeom>
        </p:spPr>
        <p:txBody>
          <a:bodyPr wrap="none">
            <a:spAutoFit/>
          </a:bodyPr>
          <a:lstStyle/>
          <a:p>
            <a:r>
              <a:rPr lang="en-US" altLang="zh-CN" sz="1400" kern="100" dirty="0">
                <a:latin typeface="Perpetua" panose="02020502060401020303" pitchFamily="18" charset="0"/>
                <a:ea typeface="Times New Roman" panose="02020603050405020304" pitchFamily="18" charset="0"/>
              </a:rPr>
              <a:t>LCZ Classification result by WUDAPT method</a:t>
            </a:r>
            <a:endParaRPr lang="zh-CN" altLang="en-US" sz="1400" dirty="0">
              <a:latin typeface="Perpetua" panose="02020502060401020303" pitchFamily="18" charset="0"/>
            </a:endParaRPr>
          </a:p>
        </p:txBody>
      </p:sp>
      <p:pic>
        <p:nvPicPr>
          <p:cNvPr id="16" name="图片 15"/>
          <p:cNvPicPr/>
          <p:nvPr/>
        </p:nvPicPr>
        <p:blipFill>
          <a:blip r:embed="rId3" cstate="print">
            <a:extLst>
              <a:ext uri="{28A0092B-C50C-407E-A947-70E740481C1C}">
                <a14:useLocalDpi xmlns:a14="http://schemas.microsoft.com/office/drawing/2010/main" val="0"/>
              </a:ext>
            </a:extLst>
          </a:blip>
          <a:stretch>
            <a:fillRect/>
          </a:stretch>
        </p:blipFill>
        <p:spPr>
          <a:xfrm>
            <a:off x="0" y="1576949"/>
            <a:ext cx="4600575" cy="3166463"/>
          </a:xfrm>
          <a:prstGeom prst="rect">
            <a:avLst/>
          </a:prstGeom>
        </p:spPr>
      </p:pic>
      <p:pic>
        <p:nvPicPr>
          <p:cNvPr id="17" name="图片 16"/>
          <p:cNvPicPr/>
          <p:nvPr/>
        </p:nvPicPr>
        <p:blipFill>
          <a:blip r:embed="rId4" cstate="print">
            <a:extLst>
              <a:ext uri="{28A0092B-C50C-407E-A947-70E740481C1C}">
                <a14:useLocalDpi xmlns:a14="http://schemas.microsoft.com/office/drawing/2010/main" val="0"/>
              </a:ext>
            </a:extLst>
          </a:blip>
          <a:stretch>
            <a:fillRect/>
          </a:stretch>
        </p:blipFill>
        <p:spPr>
          <a:xfrm>
            <a:off x="4862068" y="1576949"/>
            <a:ext cx="4302412" cy="3166463"/>
          </a:xfrm>
          <a:prstGeom prst="rect">
            <a:avLst/>
          </a:prstGeom>
        </p:spPr>
      </p:pic>
      <p:sp>
        <p:nvSpPr>
          <p:cNvPr id="18" name="文本框 17">
            <a:extLst>
              <a:ext uri="{FF2B5EF4-FFF2-40B4-BE49-F238E27FC236}">
                <a16:creationId xmlns="" xmlns:a16="http://schemas.microsoft.com/office/drawing/2014/main" id="{BA16AC4E-69A7-4D4B-B3C6-CBF3B852B1B5}"/>
              </a:ext>
            </a:extLst>
          </p:cNvPr>
          <p:cNvSpPr txBox="1"/>
          <p:nvPr/>
        </p:nvSpPr>
        <p:spPr>
          <a:xfrm>
            <a:off x="303349" y="1055826"/>
            <a:ext cx="291579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2.3. Case Study</a:t>
            </a:r>
            <a:endParaRPr lang="zh-CN" altLang="en-US" sz="2800" b="1" dirty="0">
              <a:latin typeface="微软雅黑" panose="020B0503020204020204" pitchFamily="34" charset="-122"/>
              <a:ea typeface="微软雅黑" panose="020B0503020204020204" pitchFamily="34" charset="-122"/>
            </a:endParaRPr>
          </a:p>
        </p:txBody>
      </p:sp>
      <p:sp>
        <p:nvSpPr>
          <p:cNvPr id="15"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56379457"/>
      </p:ext>
    </p:extLst>
  </p:cSld>
  <p:clrMapOvr>
    <a:masterClrMapping/>
  </p:clrMapOvr>
  <mc:AlternateContent xmlns:mc="http://schemas.openxmlformats.org/markup-compatibility/2006" xmlns:p14="http://schemas.microsoft.com/office/powerpoint/2010/main">
    <mc:Choice Requires="p14">
      <p:transition spd="slow" p14:dur="2000" advTm="49622"/>
    </mc:Choice>
    <mc:Fallback xmlns="">
      <p:transition spd="slow" advTm="49622"/>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pic>
        <p:nvPicPr>
          <p:cNvPr id="16" name="图片 15"/>
          <p:cNvPicPr/>
          <p:nvPr/>
        </p:nvPicPr>
        <p:blipFill>
          <a:blip r:embed="rId4" cstate="print">
            <a:extLst>
              <a:ext uri="{28A0092B-C50C-407E-A947-70E740481C1C}">
                <a14:useLocalDpi xmlns:a14="http://schemas.microsoft.com/office/drawing/2010/main" val="0"/>
              </a:ext>
            </a:extLst>
          </a:blip>
          <a:stretch>
            <a:fillRect/>
          </a:stretch>
        </p:blipFill>
        <p:spPr>
          <a:xfrm>
            <a:off x="365105" y="2869281"/>
            <a:ext cx="4250936" cy="343072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2293604952"/>
              </p:ext>
            </p:extLst>
          </p:nvPr>
        </p:nvGraphicFramePr>
        <p:xfrm>
          <a:off x="2228850" y="1956696"/>
          <a:ext cx="5024243" cy="822960"/>
        </p:xfrm>
        <a:graphic>
          <a:graphicData uri="http://schemas.openxmlformats.org/drawingml/2006/table">
            <a:tbl>
              <a:tblPr firstRow="1" firstCol="1" bandRow="1">
                <a:tableStyleId>{5C22544A-7EE6-4342-B048-85BDC9FD1C3A}</a:tableStyleId>
              </a:tblPr>
              <a:tblGrid>
                <a:gridCol w="776013">
                  <a:extLst>
                    <a:ext uri="{9D8B030D-6E8A-4147-A177-3AD203B41FA5}">
                      <a16:colId xmlns="" xmlns:a16="http://schemas.microsoft.com/office/drawing/2014/main" val="20000"/>
                    </a:ext>
                  </a:extLst>
                </a:gridCol>
                <a:gridCol w="608722">
                  <a:extLst>
                    <a:ext uri="{9D8B030D-6E8A-4147-A177-3AD203B41FA5}">
                      <a16:colId xmlns="" xmlns:a16="http://schemas.microsoft.com/office/drawing/2014/main" val="20001"/>
                    </a:ext>
                  </a:extLst>
                </a:gridCol>
                <a:gridCol w="696030">
                  <a:extLst>
                    <a:ext uri="{9D8B030D-6E8A-4147-A177-3AD203B41FA5}">
                      <a16:colId xmlns="" xmlns:a16="http://schemas.microsoft.com/office/drawing/2014/main" val="20002"/>
                    </a:ext>
                  </a:extLst>
                </a:gridCol>
                <a:gridCol w="696030">
                  <a:extLst>
                    <a:ext uri="{9D8B030D-6E8A-4147-A177-3AD203B41FA5}">
                      <a16:colId xmlns="" xmlns:a16="http://schemas.microsoft.com/office/drawing/2014/main" val="20003"/>
                    </a:ext>
                  </a:extLst>
                </a:gridCol>
                <a:gridCol w="833406">
                  <a:extLst>
                    <a:ext uri="{9D8B030D-6E8A-4147-A177-3AD203B41FA5}">
                      <a16:colId xmlns="" xmlns:a16="http://schemas.microsoft.com/office/drawing/2014/main" val="20004"/>
                    </a:ext>
                  </a:extLst>
                </a:gridCol>
                <a:gridCol w="707021">
                  <a:extLst>
                    <a:ext uri="{9D8B030D-6E8A-4147-A177-3AD203B41FA5}">
                      <a16:colId xmlns="" xmlns:a16="http://schemas.microsoft.com/office/drawing/2014/main" val="20005"/>
                    </a:ext>
                  </a:extLst>
                </a:gridCol>
                <a:gridCol w="707021">
                  <a:extLst>
                    <a:ext uri="{9D8B030D-6E8A-4147-A177-3AD203B41FA5}">
                      <a16:colId xmlns="" xmlns:a16="http://schemas.microsoft.com/office/drawing/2014/main" val="20006"/>
                    </a:ext>
                  </a:extLst>
                </a:gridCol>
              </a:tblGrid>
              <a:tr h="241935">
                <a:tc>
                  <a:txBody>
                    <a:bodyPr/>
                    <a:lstStyle/>
                    <a:p>
                      <a:pPr algn="just">
                        <a:lnSpc>
                          <a:spcPct val="150000"/>
                        </a:lnSpc>
                        <a:spcAft>
                          <a:spcPts val="600"/>
                        </a:spcAft>
                      </a:pPr>
                      <a:r>
                        <a:rPr lang="en-US" sz="1200" kern="100" dirty="0">
                          <a:solidFill>
                            <a:schemeClr val="tx1"/>
                          </a:solidFill>
                          <a:effectLst/>
                          <a:latin typeface="Perpetua" panose="02020502060401020303" pitchFamily="18" charset="0"/>
                        </a:rPr>
                        <a:t>Method</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NP</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PD</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LPI</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CONTAG</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IJI</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AI</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233045">
                <a:tc>
                  <a:txBody>
                    <a:bodyPr/>
                    <a:lstStyle/>
                    <a:p>
                      <a:pPr algn="just">
                        <a:lnSpc>
                          <a:spcPct val="150000"/>
                        </a:lnSpc>
                        <a:spcAft>
                          <a:spcPts val="600"/>
                        </a:spcAft>
                      </a:pPr>
                      <a:r>
                        <a:rPr lang="en-US" sz="1200" kern="100">
                          <a:solidFill>
                            <a:schemeClr val="tx1"/>
                          </a:solidFill>
                          <a:effectLst/>
                          <a:latin typeface="Perpetua" panose="02020502060401020303" pitchFamily="18" charset="0"/>
                        </a:rPr>
                        <a:t>Proposed</a:t>
                      </a:r>
                      <a:endParaRPr lang="zh-CN" sz="12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9734</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2.819</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3.363</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tc>
                  <a:txBody>
                    <a:bodyPr/>
                    <a:lstStyle/>
                    <a:p>
                      <a:pPr algn="ctr">
                        <a:lnSpc>
                          <a:spcPct val="150000"/>
                        </a:lnSpc>
                        <a:spcAft>
                          <a:spcPts val="600"/>
                        </a:spcAft>
                      </a:pPr>
                      <a:r>
                        <a:rPr lang="en-US" sz="1200" kern="100">
                          <a:solidFill>
                            <a:schemeClr val="tx1"/>
                          </a:solidFill>
                          <a:effectLst/>
                          <a:latin typeface="Perpetua" panose="02020502060401020303" pitchFamily="18" charset="0"/>
                        </a:rPr>
                        <a:t>38.067</a:t>
                      </a:r>
                      <a:endParaRPr lang="zh-CN" sz="12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tc>
                  <a:txBody>
                    <a:bodyPr/>
                    <a:lstStyle/>
                    <a:p>
                      <a:pPr algn="ctr">
                        <a:lnSpc>
                          <a:spcPct val="150000"/>
                        </a:lnSpc>
                        <a:spcAft>
                          <a:spcPts val="600"/>
                        </a:spcAft>
                      </a:pPr>
                      <a:r>
                        <a:rPr lang="en-US" sz="1200" kern="100">
                          <a:solidFill>
                            <a:schemeClr val="tx1"/>
                          </a:solidFill>
                          <a:effectLst/>
                          <a:latin typeface="Perpetua" panose="02020502060401020303" pitchFamily="18" charset="0"/>
                        </a:rPr>
                        <a:t>82.800</a:t>
                      </a:r>
                      <a:endParaRPr lang="zh-CN" sz="12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tc>
                  <a:txBody>
                    <a:bodyPr/>
                    <a:lstStyle/>
                    <a:p>
                      <a:pPr algn="ctr">
                        <a:lnSpc>
                          <a:spcPct val="150000"/>
                        </a:lnSpc>
                        <a:spcAft>
                          <a:spcPts val="600"/>
                        </a:spcAft>
                      </a:pPr>
                      <a:r>
                        <a:rPr lang="en-US" sz="1200" kern="100">
                          <a:solidFill>
                            <a:schemeClr val="tx1"/>
                          </a:solidFill>
                          <a:effectLst/>
                          <a:latin typeface="Perpetua" panose="02020502060401020303" pitchFamily="18" charset="0"/>
                        </a:rPr>
                        <a:t>68.980</a:t>
                      </a:r>
                      <a:endParaRPr lang="zh-CN" sz="12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noFill/>
                  </a:tcPr>
                </a:tc>
                <a:extLst>
                  <a:ext uri="{0D108BD9-81ED-4DB2-BD59-A6C34878D82A}">
                    <a16:rowId xmlns="" xmlns:a16="http://schemas.microsoft.com/office/drawing/2014/main" val="10001"/>
                  </a:ext>
                </a:extLst>
              </a:tr>
              <a:tr h="233045">
                <a:tc>
                  <a:txBody>
                    <a:bodyPr/>
                    <a:lstStyle/>
                    <a:p>
                      <a:pPr algn="just">
                        <a:lnSpc>
                          <a:spcPct val="150000"/>
                        </a:lnSpc>
                        <a:spcAft>
                          <a:spcPts val="600"/>
                        </a:spcAft>
                      </a:pPr>
                      <a:r>
                        <a:rPr lang="en-US" sz="1200" kern="100">
                          <a:solidFill>
                            <a:schemeClr val="tx1"/>
                          </a:solidFill>
                          <a:effectLst/>
                          <a:latin typeface="Perpetua" panose="02020502060401020303" pitchFamily="18" charset="0"/>
                        </a:rPr>
                        <a:t>WUDAPT</a:t>
                      </a:r>
                      <a:endParaRPr lang="zh-CN" sz="12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a:solidFill>
                            <a:schemeClr val="tx1"/>
                          </a:solidFill>
                          <a:effectLst/>
                          <a:latin typeface="Perpetua" panose="02020502060401020303" pitchFamily="18" charset="0"/>
                        </a:rPr>
                        <a:t>23082</a:t>
                      </a:r>
                      <a:endParaRPr lang="zh-CN" sz="12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a:solidFill>
                            <a:schemeClr val="tx1"/>
                          </a:solidFill>
                          <a:effectLst/>
                          <a:latin typeface="Perpetua" panose="02020502060401020303" pitchFamily="18" charset="0"/>
                        </a:rPr>
                        <a:t>7.526</a:t>
                      </a:r>
                      <a:endParaRPr lang="zh-CN" sz="1200" kern="10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5.211</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34.807</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80.508</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600"/>
                        </a:spcAft>
                      </a:pPr>
                      <a:r>
                        <a:rPr lang="en-US" sz="1200" kern="100" dirty="0">
                          <a:solidFill>
                            <a:schemeClr val="tx1"/>
                          </a:solidFill>
                          <a:effectLst/>
                          <a:latin typeface="Perpetua" panose="02020502060401020303" pitchFamily="18" charset="0"/>
                        </a:rPr>
                        <a:t>56.971</a:t>
                      </a:r>
                      <a:endParaRPr lang="zh-CN" sz="1200" kern="100" dirty="0">
                        <a:solidFill>
                          <a:schemeClr val="tx1"/>
                        </a:solidFill>
                        <a:effectLst/>
                        <a:latin typeface="Perpetua" panose="02020502060401020303" pitchFamily="18" charset="0"/>
                        <a:ea typeface="Times New Roman" panose="02020603050405020304" pitchFamily="18"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bl>
          </a:graphicData>
        </a:graphic>
      </p:graphicFrame>
      <p:sp>
        <p:nvSpPr>
          <p:cNvPr id="10" name="矩形 9"/>
          <p:cNvSpPr/>
          <p:nvPr/>
        </p:nvSpPr>
        <p:spPr>
          <a:xfrm>
            <a:off x="2495550" y="1627983"/>
            <a:ext cx="4572000" cy="276999"/>
          </a:xfrm>
          <a:prstGeom prst="rect">
            <a:avLst/>
          </a:prstGeom>
        </p:spPr>
        <p:txBody>
          <a:bodyPr>
            <a:spAutoFit/>
          </a:bodyPr>
          <a:lstStyle/>
          <a:p>
            <a:pPr lvl="0" algn="ctr" eaLnBrk="0" fontAlgn="base" hangingPunct="0">
              <a:spcBef>
                <a:spcPct val="0"/>
              </a:spcBef>
              <a:spcAft>
                <a:spcPct val="0"/>
              </a:spcAft>
            </a:pPr>
            <a:r>
              <a:rPr lang="en-US" altLang="zh-CN" sz="1200" b="1" dirty="0">
                <a:latin typeface="Perpetua" panose="02020502060401020303" pitchFamily="18" charset="0"/>
                <a:ea typeface="微软雅黑 Light" panose="020B0502040204020203" pitchFamily="34" charset="-122"/>
                <a:cs typeface="Times New Roman" panose="02020603050405020304" pitchFamily="18" charset="0"/>
              </a:rPr>
              <a:t>Landscape indices of the LCZ classification results</a:t>
            </a:r>
            <a:endParaRPr lang="en-US" altLang="zh-CN" sz="1200" dirty="0">
              <a:latin typeface="Perpetua" panose="02020502060401020303" pitchFamily="18" charset="0"/>
            </a:endParaRPr>
          </a:p>
        </p:txBody>
      </p:sp>
      <p:sp>
        <p:nvSpPr>
          <p:cNvPr id="11" name="矩形 10"/>
          <p:cNvSpPr/>
          <p:nvPr/>
        </p:nvSpPr>
        <p:spPr>
          <a:xfrm>
            <a:off x="2956" y="6261902"/>
            <a:ext cx="5086350" cy="646331"/>
          </a:xfrm>
          <a:prstGeom prst="rect">
            <a:avLst/>
          </a:prstGeom>
        </p:spPr>
        <p:txBody>
          <a:bodyPr wrap="square">
            <a:spAutoFit/>
          </a:bodyPr>
          <a:lstStyle/>
          <a:p>
            <a:r>
              <a:rPr lang="en-US" altLang="zh-CN" sz="1200" dirty="0">
                <a:latin typeface="Perpetua" panose="02020502060401020303" pitchFamily="18" charset="0"/>
              </a:rPr>
              <a:t>Detailed LCZ classification results of the proposed method and the WUDAPT method, A1 and B1 are GE images, A2 and B2 are results of the proposed method, A3 and B3 are the results of the WUDAPT method.</a:t>
            </a:r>
            <a:endParaRPr lang="zh-CN" altLang="en-US" sz="1200" dirty="0">
              <a:latin typeface="Perpetua" panose="02020502060401020303" pitchFamily="18" charset="0"/>
            </a:endParaRPr>
          </a:p>
        </p:txBody>
      </p:sp>
      <p:sp>
        <p:nvSpPr>
          <p:cNvPr id="12" name="矩形 11"/>
          <p:cNvSpPr/>
          <p:nvPr/>
        </p:nvSpPr>
        <p:spPr>
          <a:xfrm>
            <a:off x="5175031" y="3430479"/>
            <a:ext cx="3476625" cy="2308324"/>
          </a:xfrm>
          <a:prstGeom prst="rect">
            <a:avLst/>
          </a:prstGeom>
          <a:noFill/>
          <a:ln w="28575">
            <a:solidFill>
              <a:srgbClr val="014924"/>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en-US" altLang="zh-CN" dirty="0">
                <a:latin typeface="Perpetua" panose="02020502060401020303" pitchFamily="18" charset="0"/>
              </a:rPr>
              <a:t>The proposed method can obtain much </a:t>
            </a:r>
            <a:r>
              <a:rPr lang="en-US" altLang="zh-CN" dirty="0">
                <a:solidFill>
                  <a:srgbClr val="C00000"/>
                </a:solidFill>
                <a:latin typeface="Perpetua" panose="02020502060401020303" pitchFamily="18" charset="0"/>
              </a:rPr>
              <a:t>more consonant and aggregative </a:t>
            </a:r>
            <a:r>
              <a:rPr lang="en-US" altLang="zh-CN" dirty="0">
                <a:latin typeface="Perpetua" panose="02020502060401020303" pitchFamily="18" charset="0"/>
              </a:rPr>
              <a:t>LCZ distributions.</a:t>
            </a:r>
          </a:p>
          <a:p>
            <a:pPr marL="285750" indent="-285750">
              <a:buFont typeface="Arial" panose="020B0604020202020204" pitchFamily="34" charset="0"/>
              <a:buChar char="•"/>
            </a:pPr>
            <a:r>
              <a:rPr lang="en-US" altLang="zh-CN" dirty="0">
                <a:latin typeface="Perpetua" panose="02020502060401020303" pitchFamily="18" charset="0"/>
              </a:rPr>
              <a:t>There </a:t>
            </a:r>
            <a:r>
              <a:rPr lang="en-US" altLang="zh-CN" dirty="0">
                <a:solidFill>
                  <a:srgbClr val="C00000"/>
                </a:solidFill>
                <a:latin typeface="Perpetua" panose="02020502060401020303" pitchFamily="18" charset="0"/>
              </a:rPr>
              <a:t>are more tiny plaques </a:t>
            </a:r>
            <a:r>
              <a:rPr lang="en-US" altLang="zh-CN" dirty="0">
                <a:latin typeface="Perpetua" panose="02020502060401020303" pitchFamily="18" charset="0"/>
              </a:rPr>
              <a:t>in the classification result of the WUDAPT method.</a:t>
            </a:r>
          </a:p>
          <a:p>
            <a:pPr marL="285750" indent="-285750">
              <a:buFont typeface="Arial" panose="020B0604020202020204" pitchFamily="34" charset="0"/>
              <a:buChar char="•"/>
            </a:pPr>
            <a:r>
              <a:rPr lang="en-US" altLang="zh-CN" dirty="0">
                <a:latin typeface="Perpetua" panose="02020502060401020303" pitchFamily="18" charset="0"/>
              </a:rPr>
              <a:t>Fragmented LCZ distribution is less applicable.</a:t>
            </a:r>
            <a:endParaRPr lang="zh-CN" altLang="en-US" dirty="0">
              <a:latin typeface="Perpetua" panose="02020502060401020303" pitchFamily="18" charset="0"/>
            </a:endParaRPr>
          </a:p>
        </p:txBody>
      </p:sp>
      <p:sp>
        <p:nvSpPr>
          <p:cNvPr id="17" name="文本框 16">
            <a:extLst>
              <a:ext uri="{FF2B5EF4-FFF2-40B4-BE49-F238E27FC236}">
                <a16:creationId xmlns="" xmlns:a16="http://schemas.microsoft.com/office/drawing/2014/main" id="{BA16AC4E-69A7-4D4B-B3C6-CBF3B852B1B5}"/>
              </a:ext>
            </a:extLst>
          </p:cNvPr>
          <p:cNvSpPr txBox="1"/>
          <p:nvPr/>
        </p:nvSpPr>
        <p:spPr>
          <a:xfrm>
            <a:off x="303349" y="1055826"/>
            <a:ext cx="291579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2.3. Case Study</a:t>
            </a:r>
            <a:endParaRPr lang="zh-CN" altLang="en-US" sz="2800" b="1" dirty="0">
              <a:latin typeface="微软雅黑" panose="020B0503020204020204" pitchFamily="34" charset="-122"/>
              <a:ea typeface="微软雅黑" panose="020B0503020204020204" pitchFamily="34" charset="-122"/>
            </a:endParaRPr>
          </a:p>
        </p:txBody>
      </p:sp>
      <p:sp>
        <p:nvSpPr>
          <p:cNvPr id="15"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83497562"/>
      </p:ext>
    </p:extLst>
  </p:cSld>
  <p:clrMapOvr>
    <a:masterClrMapping/>
  </p:clrMapOvr>
  <mc:AlternateContent xmlns:mc="http://schemas.openxmlformats.org/markup-compatibility/2006" xmlns:p14="http://schemas.microsoft.com/office/powerpoint/2010/main">
    <mc:Choice Requires="p14">
      <p:transition spd="slow" p14:dur="2000" advTm="71685"/>
    </mc:Choice>
    <mc:Fallback xmlns="">
      <p:transition spd="slow" advTm="71685"/>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349" y="1563159"/>
            <a:ext cx="7679681" cy="5281051"/>
          </a:xfrm>
          <a:prstGeom prst="rect">
            <a:avLst/>
          </a:prstGeom>
        </p:spPr>
      </p:pic>
      <p:sp>
        <p:nvSpPr>
          <p:cNvPr id="11" name="文本框 10">
            <a:extLst>
              <a:ext uri="{FF2B5EF4-FFF2-40B4-BE49-F238E27FC236}">
                <a16:creationId xmlns="" xmlns:a16="http://schemas.microsoft.com/office/drawing/2014/main" id="{BA16AC4E-69A7-4D4B-B3C6-CBF3B852B1B5}"/>
              </a:ext>
            </a:extLst>
          </p:cNvPr>
          <p:cNvSpPr txBox="1"/>
          <p:nvPr/>
        </p:nvSpPr>
        <p:spPr>
          <a:xfrm>
            <a:off x="303349" y="1055826"/>
            <a:ext cx="2915798"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2.3. Case Study</a:t>
            </a:r>
            <a:endParaRPr lang="zh-CN" altLang="en-US" sz="2800" b="1" dirty="0">
              <a:latin typeface="微软雅黑" panose="020B0503020204020204" pitchFamily="34" charset="-122"/>
              <a:ea typeface="微软雅黑" panose="020B0503020204020204" pitchFamily="34" charset="-122"/>
            </a:endParaRPr>
          </a:p>
        </p:txBody>
      </p:sp>
      <p:sp>
        <p:nvSpPr>
          <p:cNvPr id="2" name="椭圆 1"/>
          <p:cNvSpPr/>
          <p:nvPr/>
        </p:nvSpPr>
        <p:spPr>
          <a:xfrm rot="17412992">
            <a:off x="4371974" y="3705225"/>
            <a:ext cx="514350" cy="28575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9177893">
            <a:off x="5200038" y="3882714"/>
            <a:ext cx="412470" cy="26738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343817" y="4118154"/>
            <a:ext cx="675857" cy="267389"/>
          </a:xfrm>
          <a:prstGeom prst="ellipse">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46691343"/>
      </p:ext>
    </p:extLst>
  </p:cSld>
  <p:clrMapOvr>
    <a:masterClrMapping/>
  </p:clrMapOvr>
  <mc:AlternateContent xmlns:mc="http://schemas.openxmlformats.org/markup-compatibility/2006" xmlns:p14="http://schemas.microsoft.com/office/powerpoint/2010/main">
    <mc:Choice Requires="p14">
      <p:transition spd="slow" p14:dur="2000" advTm="51986"/>
    </mc:Choice>
    <mc:Fallback xmlns="">
      <p:transition spd="slow" advTm="5198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727947" y="1776706"/>
            <a:ext cx="7702570" cy="3437685"/>
          </a:xfrm>
          <a:prstGeom prst="rect">
            <a:avLst/>
          </a:prstGeom>
        </p:spPr>
      </p:pic>
      <p:sp>
        <p:nvSpPr>
          <p:cNvPr id="12" name="文本框 11">
            <a:extLst>
              <a:ext uri="{FF2B5EF4-FFF2-40B4-BE49-F238E27FC236}">
                <a16:creationId xmlns="" xmlns:a16="http://schemas.microsoft.com/office/drawing/2014/main" id="{BA16AC4E-69A7-4D4B-B3C6-CBF3B852B1B5}"/>
              </a:ext>
            </a:extLst>
          </p:cNvPr>
          <p:cNvSpPr txBox="1"/>
          <p:nvPr/>
        </p:nvSpPr>
        <p:spPr>
          <a:xfrm>
            <a:off x="303349" y="1055826"/>
            <a:ext cx="2855269"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2.4. Discussion</a:t>
            </a:r>
            <a:endParaRPr lang="zh-CN" altLang="en-US" sz="2800" b="1" dirty="0">
              <a:latin typeface="微软雅黑" panose="020B0503020204020204" pitchFamily="34" charset="-122"/>
              <a:ea typeface="微软雅黑" panose="020B0503020204020204" pitchFamily="34" charset="-122"/>
            </a:endParaRPr>
          </a:p>
        </p:txBody>
      </p:sp>
      <p:sp>
        <p:nvSpPr>
          <p:cNvPr id="2" name="左大括号 1"/>
          <p:cNvSpPr/>
          <p:nvPr/>
        </p:nvSpPr>
        <p:spPr>
          <a:xfrm rot="16200000">
            <a:off x="5205960" y="3454830"/>
            <a:ext cx="342900" cy="3914442"/>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p:cNvSpPr/>
          <p:nvPr/>
        </p:nvSpPr>
        <p:spPr>
          <a:xfrm>
            <a:off x="4135050" y="5609710"/>
            <a:ext cx="2637606" cy="646331"/>
          </a:xfrm>
          <a:prstGeom prst="rect">
            <a:avLst/>
          </a:prstGeom>
        </p:spPr>
        <p:txBody>
          <a:bodyPr wrap="square">
            <a:spAutoFit/>
          </a:bodyPr>
          <a:lstStyle/>
          <a:p>
            <a:r>
              <a:rPr lang="en-US" altLang="zh-CN" dirty="0">
                <a:latin typeface="Perpetua" panose="02020502060401020303" pitchFamily="18" charset="0"/>
              </a:rPr>
              <a:t>outputs of convolutional layers in the first dense block</a:t>
            </a:r>
            <a:endParaRPr lang="zh-CN" altLang="en-US" dirty="0">
              <a:latin typeface="Perpetua" panose="02020502060401020303" pitchFamily="18" charset="0"/>
            </a:endParaRPr>
          </a:p>
        </p:txBody>
      </p:sp>
      <p:sp>
        <p:nvSpPr>
          <p:cNvPr id="10" name="矩形 9"/>
          <p:cNvSpPr/>
          <p:nvPr/>
        </p:nvSpPr>
        <p:spPr>
          <a:xfrm>
            <a:off x="636646" y="6302466"/>
            <a:ext cx="1567673" cy="369332"/>
          </a:xfrm>
          <a:prstGeom prst="rect">
            <a:avLst/>
          </a:prstGeom>
        </p:spPr>
        <p:txBody>
          <a:bodyPr wrap="none">
            <a:spAutoFit/>
          </a:bodyPr>
          <a:lstStyle/>
          <a:p>
            <a:r>
              <a:rPr lang="en-US" altLang="zh-CN" b="1" kern="100" dirty="0">
                <a:latin typeface="Perpetua" panose="02020502060401020303" pitchFamily="18" charset="0"/>
                <a:ea typeface="等线" panose="02010600030101010101" pitchFamily="2" charset="-122"/>
              </a:rPr>
              <a:t>Shallow layers</a:t>
            </a:r>
            <a:endParaRPr lang="zh-CN" altLang="en-US" b="1" dirty="0">
              <a:latin typeface="Perpetua" panose="02020502060401020303" pitchFamily="18" charset="0"/>
            </a:endParaRPr>
          </a:p>
        </p:txBody>
      </p:sp>
      <p:sp>
        <p:nvSpPr>
          <p:cNvPr id="15" name="矩形 14"/>
          <p:cNvSpPr/>
          <p:nvPr/>
        </p:nvSpPr>
        <p:spPr>
          <a:xfrm>
            <a:off x="6666482" y="6302466"/>
            <a:ext cx="1314847" cy="369332"/>
          </a:xfrm>
          <a:prstGeom prst="rect">
            <a:avLst/>
          </a:prstGeom>
        </p:spPr>
        <p:txBody>
          <a:bodyPr wrap="none">
            <a:spAutoFit/>
          </a:bodyPr>
          <a:lstStyle/>
          <a:p>
            <a:r>
              <a:rPr lang="en-US" altLang="zh-CN" b="1" kern="100" dirty="0">
                <a:latin typeface="Perpetua" panose="02020502060401020303" pitchFamily="18" charset="0"/>
                <a:ea typeface="等线" panose="02010600030101010101" pitchFamily="2" charset="-122"/>
              </a:rPr>
              <a:t>Deep layers</a:t>
            </a:r>
            <a:endParaRPr lang="zh-CN" altLang="en-US" b="1" dirty="0">
              <a:latin typeface="Perpetua" panose="02020502060401020303" pitchFamily="18" charset="0"/>
            </a:endParaRPr>
          </a:p>
        </p:txBody>
      </p:sp>
      <p:cxnSp>
        <p:nvCxnSpPr>
          <p:cNvPr id="17" name="直接箭头连接符 16"/>
          <p:cNvCxnSpPr/>
          <p:nvPr/>
        </p:nvCxnSpPr>
        <p:spPr>
          <a:xfrm>
            <a:off x="427598" y="6256041"/>
            <a:ext cx="7925827" cy="0"/>
          </a:xfrm>
          <a:prstGeom prst="straightConnector1">
            <a:avLst/>
          </a:prstGeom>
          <a:ln w="76200">
            <a:solidFill>
              <a:srgbClr val="002060"/>
            </a:solidFill>
            <a:prstDash val="lg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218903797"/>
      </p:ext>
    </p:extLst>
  </p:cSld>
  <p:clrMapOvr>
    <a:masterClrMapping/>
  </p:clrMapOvr>
  <mc:AlternateContent xmlns:mc="http://schemas.openxmlformats.org/markup-compatibility/2006" xmlns:p14="http://schemas.microsoft.com/office/powerpoint/2010/main">
    <mc:Choice Requires="p14">
      <p:transition spd="slow" p14:dur="2000" advTm="56251"/>
    </mc:Choice>
    <mc:Fallback xmlns="">
      <p:transition spd="slow" advTm="5625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6442" y="1897196"/>
            <a:ext cx="6895155" cy="2970507"/>
          </a:xfrm>
          <a:prstGeom prst="rect">
            <a:avLst/>
          </a:prstGeom>
        </p:spPr>
      </p:pic>
      <p:sp>
        <p:nvSpPr>
          <p:cNvPr id="11" name="文本框 10">
            <a:extLst>
              <a:ext uri="{FF2B5EF4-FFF2-40B4-BE49-F238E27FC236}">
                <a16:creationId xmlns="" xmlns:a16="http://schemas.microsoft.com/office/drawing/2014/main" id="{BA16AC4E-69A7-4D4B-B3C6-CBF3B852B1B5}"/>
              </a:ext>
            </a:extLst>
          </p:cNvPr>
          <p:cNvSpPr txBox="1"/>
          <p:nvPr/>
        </p:nvSpPr>
        <p:spPr>
          <a:xfrm>
            <a:off x="303349" y="1055826"/>
            <a:ext cx="2855269"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2.4. Discussion</a:t>
            </a:r>
            <a:endParaRPr lang="zh-CN" altLang="en-US" sz="2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518641" y="1317436"/>
            <a:ext cx="2956835" cy="369332"/>
          </a:xfrm>
          <a:prstGeom prst="rect">
            <a:avLst/>
          </a:prstGeom>
          <a:noFill/>
        </p:spPr>
        <p:txBody>
          <a:bodyPr wrap="none" rtlCol="0">
            <a:spAutoFit/>
          </a:bodyPr>
          <a:lstStyle/>
          <a:p>
            <a:r>
              <a:rPr lang="en-US" altLang="zh-CN" b="1" dirty="0">
                <a:latin typeface="Perpetua" panose="02020502060401020303" pitchFamily="18" charset="0"/>
              </a:rPr>
              <a:t>Class Activation Map (CAM)</a:t>
            </a:r>
            <a:endParaRPr lang="zh-CN" altLang="en-US" b="1" dirty="0">
              <a:latin typeface="Perpetua" panose="02020502060401020303" pitchFamily="18" charset="0"/>
            </a:endParaRPr>
          </a:p>
        </p:txBody>
      </p:sp>
      <p:sp>
        <p:nvSpPr>
          <p:cNvPr id="10" name="矩形 9"/>
          <p:cNvSpPr/>
          <p:nvPr/>
        </p:nvSpPr>
        <p:spPr>
          <a:xfrm>
            <a:off x="303350" y="6334780"/>
            <a:ext cx="9067902" cy="523220"/>
          </a:xfrm>
          <a:prstGeom prst="rect">
            <a:avLst/>
          </a:prstGeom>
        </p:spPr>
        <p:txBody>
          <a:bodyPr wrap="square">
            <a:spAutoFit/>
          </a:bodyPr>
          <a:lstStyle/>
          <a:p>
            <a:r>
              <a:rPr lang="en-US" altLang="zh-CN" sz="1400" dirty="0">
                <a:latin typeface="Perpetua" panose="02020502060401020303" pitchFamily="18" charset="0"/>
              </a:rPr>
              <a:t>R. R. </a:t>
            </a:r>
            <a:r>
              <a:rPr lang="en-US" altLang="zh-CN" sz="1400" dirty="0" err="1">
                <a:latin typeface="Perpetua" panose="02020502060401020303" pitchFamily="18" charset="0"/>
              </a:rPr>
              <a:t>Selvaraju</a:t>
            </a:r>
            <a:r>
              <a:rPr lang="en-US" altLang="zh-CN" sz="1400" dirty="0">
                <a:latin typeface="Perpetua" panose="02020502060401020303" pitchFamily="18" charset="0"/>
              </a:rPr>
              <a:t>, M. </a:t>
            </a:r>
            <a:r>
              <a:rPr lang="en-US" altLang="zh-CN" sz="1400" dirty="0" err="1">
                <a:latin typeface="Perpetua" panose="02020502060401020303" pitchFamily="18" charset="0"/>
              </a:rPr>
              <a:t>Cogswell</a:t>
            </a:r>
            <a:r>
              <a:rPr lang="en-US" altLang="zh-CN" sz="1400" dirty="0">
                <a:latin typeface="Perpetua" panose="02020502060401020303" pitchFamily="18" charset="0"/>
              </a:rPr>
              <a:t>, A. Das, R. </a:t>
            </a:r>
            <a:r>
              <a:rPr lang="en-US" altLang="zh-CN" sz="1400" dirty="0" err="1">
                <a:latin typeface="Perpetua" panose="02020502060401020303" pitchFamily="18" charset="0"/>
              </a:rPr>
              <a:t>Vedantam</a:t>
            </a:r>
            <a:r>
              <a:rPr lang="en-US" altLang="zh-CN" sz="1400" dirty="0">
                <a:latin typeface="Perpetua" panose="02020502060401020303" pitchFamily="18" charset="0"/>
              </a:rPr>
              <a:t>, D. Parikh and D. </a:t>
            </a:r>
            <a:r>
              <a:rPr lang="en-US" altLang="zh-CN" sz="1400" dirty="0" err="1">
                <a:latin typeface="Perpetua" panose="02020502060401020303" pitchFamily="18" charset="0"/>
              </a:rPr>
              <a:t>Batra</a:t>
            </a:r>
            <a:r>
              <a:rPr lang="en-US" altLang="zh-CN" sz="1400" dirty="0">
                <a:latin typeface="Perpetua" panose="02020502060401020303" pitchFamily="18" charset="0"/>
              </a:rPr>
              <a:t>, "Grad-CAM: Visual Explanations from Deep Networks via Gradient-Based Localization," in 2017 IEEE International Conference on Computer Vision (ICCV), 2017, pp. 618-626.</a:t>
            </a:r>
            <a:endParaRPr lang="zh-CN" altLang="en-US" sz="1400" dirty="0">
              <a:latin typeface="Perpetua" panose="02020502060401020303" pitchFamily="18" charset="0"/>
            </a:endParaRPr>
          </a:p>
        </p:txBody>
      </p:sp>
      <p:sp>
        <p:nvSpPr>
          <p:cNvPr id="12" name="矩形 11"/>
          <p:cNvSpPr/>
          <p:nvPr/>
        </p:nvSpPr>
        <p:spPr>
          <a:xfrm>
            <a:off x="412730" y="5013787"/>
            <a:ext cx="8293121" cy="923330"/>
          </a:xfrm>
          <a:prstGeom prst="rect">
            <a:avLst/>
          </a:prstGeom>
          <a:ln w="19050">
            <a:solidFill>
              <a:srgbClr val="C00000"/>
            </a:solidFill>
          </a:ln>
        </p:spPr>
        <p:txBody>
          <a:bodyPr wrap="square">
            <a:spAutoFit/>
          </a:bodyPr>
          <a:lstStyle/>
          <a:p>
            <a:pPr marL="285750" indent="-285750">
              <a:buFont typeface="Arial" panose="020B0604020202020204" pitchFamily="34" charset="0"/>
              <a:buChar char="•"/>
            </a:pPr>
            <a:r>
              <a:rPr lang="en-US" altLang="zh-CN" dirty="0">
                <a:solidFill>
                  <a:srgbClr val="C00000"/>
                </a:solidFill>
                <a:latin typeface="Perpetua" panose="02020502060401020303" pitchFamily="18" charset="0"/>
              </a:rPr>
              <a:t>Building regions </a:t>
            </a:r>
            <a:r>
              <a:rPr lang="en-US" altLang="zh-CN" dirty="0">
                <a:latin typeface="Perpetua" panose="02020502060401020303" pitchFamily="18" charset="0"/>
              </a:rPr>
              <a:t>are of significant importance for LCZ class identification.</a:t>
            </a:r>
          </a:p>
          <a:p>
            <a:pPr marL="285750" indent="-285750">
              <a:buFont typeface="Arial" panose="020B0604020202020204" pitchFamily="34" charset="0"/>
              <a:buChar char="•"/>
            </a:pPr>
            <a:r>
              <a:rPr lang="en-US" altLang="zh-CN" dirty="0">
                <a:latin typeface="Perpetua" panose="02020502060401020303" pitchFamily="18" charset="0"/>
              </a:rPr>
              <a:t>CAMs for LCZ 3 and LCZ 8 are not distinctive enough, which can be explained by the fact that all the pixels of the input images have </a:t>
            </a:r>
            <a:r>
              <a:rPr lang="en-US" altLang="zh-CN" dirty="0">
                <a:solidFill>
                  <a:srgbClr val="C00000"/>
                </a:solidFill>
                <a:latin typeface="Perpetua" panose="02020502060401020303" pitchFamily="18" charset="0"/>
              </a:rPr>
              <a:t>nearly equivalent contribution </a:t>
            </a:r>
            <a:r>
              <a:rPr lang="en-US" altLang="zh-CN" dirty="0">
                <a:latin typeface="Perpetua" panose="02020502060401020303" pitchFamily="18" charset="0"/>
              </a:rPr>
              <a:t>to the classification result.</a:t>
            </a:r>
            <a:endParaRPr lang="zh-CN" altLang="en-US" dirty="0">
              <a:latin typeface="Perpetua" panose="02020502060401020303" pitchFamily="18" charset="0"/>
            </a:endParaRPr>
          </a:p>
        </p:txBody>
      </p:sp>
      <p:sp>
        <p:nvSpPr>
          <p:cNvPr id="14"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31708513"/>
      </p:ext>
    </p:extLst>
  </p:cSld>
  <p:clrMapOvr>
    <a:masterClrMapping/>
  </p:clrMapOvr>
  <mc:AlternateContent xmlns:mc="http://schemas.openxmlformats.org/markup-compatibility/2006" xmlns:p14="http://schemas.microsoft.com/office/powerpoint/2010/main">
    <mc:Choice Requires="p14">
      <p:transition spd="slow" p14:dur="2000" advTm="104840"/>
    </mc:Choice>
    <mc:Fallback xmlns="">
      <p:transition spd="slow" advTm="10484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02</a:t>
            </a:r>
          </a:p>
        </p:txBody>
      </p:sp>
      <p:sp>
        <p:nvSpPr>
          <p:cNvPr id="11" name="文本框 10">
            <a:extLst>
              <a:ext uri="{FF2B5EF4-FFF2-40B4-BE49-F238E27FC236}">
                <a16:creationId xmlns="" xmlns:a16="http://schemas.microsoft.com/office/drawing/2014/main" id="{BA16AC4E-69A7-4D4B-B3C6-CBF3B852B1B5}"/>
              </a:ext>
            </a:extLst>
          </p:cNvPr>
          <p:cNvSpPr txBox="1"/>
          <p:nvPr/>
        </p:nvSpPr>
        <p:spPr>
          <a:xfrm>
            <a:off x="303349" y="1055826"/>
            <a:ext cx="292580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2.5. Conclusion</a:t>
            </a:r>
            <a:endParaRPr lang="zh-CN" altLang="en-US" sz="2800" b="1" dirty="0">
              <a:latin typeface="微软雅黑" panose="020B0503020204020204" pitchFamily="34" charset="-122"/>
              <a:ea typeface="微软雅黑" panose="020B0503020204020204" pitchFamily="34" charset="-122"/>
            </a:endParaRPr>
          </a:p>
        </p:txBody>
      </p:sp>
      <p:sp>
        <p:nvSpPr>
          <p:cNvPr id="12" name="矩形 11"/>
          <p:cNvSpPr/>
          <p:nvPr/>
        </p:nvSpPr>
        <p:spPr>
          <a:xfrm>
            <a:off x="695325" y="1804540"/>
            <a:ext cx="7715250" cy="1831271"/>
          </a:xfrm>
          <a:prstGeom prst="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spcAft>
                <a:spcPts val="600"/>
              </a:spcAft>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The proposed method performs better and can obtain </a:t>
            </a:r>
            <a:r>
              <a:rPr lang="en-US" altLang="zh-CN" dirty="0">
                <a:solidFill>
                  <a:srgbClr val="C00000"/>
                </a:solidFill>
                <a:latin typeface="微软雅黑" panose="020B0503020204020204" pitchFamily="34" charset="-122"/>
                <a:ea typeface="微软雅黑" panose="020B0503020204020204" pitchFamily="34" charset="-122"/>
              </a:rPr>
              <a:t>more precise </a:t>
            </a:r>
            <a:r>
              <a:rPr lang="en-US" altLang="zh-CN" dirty="0" smtClean="0">
                <a:solidFill>
                  <a:srgbClr val="C00000"/>
                </a:solidFill>
                <a:latin typeface="微软雅黑" panose="020B0503020204020204" pitchFamily="34" charset="-122"/>
                <a:ea typeface="微软雅黑" panose="020B0503020204020204" pitchFamily="34" charset="-122"/>
              </a:rPr>
              <a:t>and contiguous</a:t>
            </a:r>
            <a:r>
              <a:rPr lang="en-US" altLang="zh-CN" dirty="0" smtClean="0">
                <a:latin typeface="微软雅黑" panose="020B0503020204020204" pitchFamily="34" charset="-122"/>
                <a:ea typeface="微软雅黑" panose="020B0503020204020204" pitchFamily="34" charset="-122"/>
              </a:rPr>
              <a:t> LCZ </a:t>
            </a:r>
            <a:r>
              <a:rPr lang="en-US" altLang="zh-CN" dirty="0">
                <a:latin typeface="微软雅黑" panose="020B0503020204020204" pitchFamily="34" charset="-122"/>
                <a:ea typeface="微软雅黑" panose="020B0503020204020204" pitchFamily="34" charset="-122"/>
              </a:rPr>
              <a:t>mapping.</a:t>
            </a:r>
          </a:p>
          <a:p>
            <a:pPr marL="285750" indent="-285750">
              <a:lnSpc>
                <a:spcPct val="150000"/>
              </a:lnSpc>
              <a:spcAft>
                <a:spcPts val="600"/>
              </a:spcAft>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The proposed method owns </a:t>
            </a:r>
            <a:r>
              <a:rPr lang="en-US" altLang="zh-CN" dirty="0">
                <a:solidFill>
                  <a:srgbClr val="C00000"/>
                </a:solidFill>
                <a:latin typeface="微软雅黑" panose="020B0503020204020204" pitchFamily="34" charset="-122"/>
                <a:ea typeface="微软雅黑" panose="020B0503020204020204" pitchFamily="34" charset="-122"/>
              </a:rPr>
              <a:t>great advantages in distinguishing urban LCZ categories.</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 xmlns:a16="http://schemas.microsoft.com/office/drawing/2014/main" id="{482BC4AE-CDFF-45B9-8E5A-E4BF08842B62}"/>
              </a:ext>
            </a:extLst>
          </p:cNvPr>
          <p:cNvSpPr txBox="1"/>
          <p:nvPr/>
        </p:nvSpPr>
        <p:spPr>
          <a:xfrm>
            <a:off x="695324" y="3742233"/>
            <a:ext cx="7715251" cy="2788456"/>
          </a:xfrm>
          <a:prstGeom prst="rect">
            <a:avLst/>
          </a:prstGeom>
          <a:noFill/>
          <a:ln w="28575">
            <a:solidFill>
              <a:srgbClr val="0070C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b="1" dirty="0">
                <a:latin typeface="微软雅黑" panose="020B0503020204020204" pitchFamily="34" charset="-122"/>
                <a:ea typeface="微软雅黑" panose="020B0503020204020204" pitchFamily="34" charset="-122"/>
              </a:rPr>
              <a:t>Shortcomings</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GE image quality</a:t>
            </a:r>
          </a:p>
          <a:p>
            <a:pPr marL="742950" lvl="1" indent="-285750">
              <a:lnSpc>
                <a:spcPct val="12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mosaic seams; </a:t>
            </a:r>
          </a:p>
          <a:p>
            <a:pPr marL="742950" lvl="1" indent="-285750">
              <a:lnSpc>
                <a:spcPct val="12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gray inconsistence; </a:t>
            </a:r>
          </a:p>
          <a:p>
            <a:pPr marL="742950" lvl="1" indent="-285750">
              <a:lnSpc>
                <a:spcPct val="12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no data areas; </a:t>
            </a:r>
          </a:p>
          <a:p>
            <a:pPr marL="742950" lvl="1" indent="-285750">
              <a:lnSpc>
                <a:spcPct val="12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Clouds and building shadows </a:t>
            </a:r>
          </a:p>
          <a:p>
            <a:pPr marL="285750" indent="-285750">
              <a:lnSpc>
                <a:spcPct val="12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usage of grid units</a:t>
            </a:r>
          </a:p>
          <a:p>
            <a:pPr marL="285750" indent="-285750">
              <a:buFont typeface="Arial" panose="020B0604020202020204" pitchFamily="34" charset="0"/>
              <a:buChar char="•"/>
            </a:pPr>
            <a:endParaRPr lang="en-US" altLang="zh-CN" dirty="0">
              <a:latin typeface="Perpetua" panose="02020502060401020303" pitchFamily="18" charset="0"/>
            </a:endParaRPr>
          </a:p>
          <a:p>
            <a:r>
              <a:rPr lang="en-US" altLang="zh-CN" b="1" dirty="0">
                <a:latin typeface="微软雅黑" panose="020B0503020204020204" pitchFamily="34" charset="-122"/>
                <a:ea typeface="微软雅黑" panose="020B0503020204020204" pitchFamily="34" charset="-122"/>
              </a:rPr>
              <a:t>Future work</a:t>
            </a: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Semantic segmentation</a:t>
            </a:r>
            <a:endParaRPr lang="zh-CN" altLang="en-US" sz="1600" dirty="0">
              <a:latin typeface="微软雅黑" panose="020B0503020204020204" pitchFamily="34" charset="-122"/>
              <a:ea typeface="微软雅黑" panose="020B0503020204020204" pitchFamily="34" charset="-122"/>
            </a:endParaRPr>
          </a:p>
        </p:txBody>
      </p:sp>
      <p:sp>
        <p:nvSpPr>
          <p:cNvPr id="15" name="标题 3">
            <a:extLst>
              <a:ext uri="{FF2B5EF4-FFF2-40B4-BE49-F238E27FC236}">
                <a16:creationId xmlns="" xmlns:a16="http://schemas.microsoft.com/office/drawing/2014/main" id="{E327247A-D537-4108-AF11-9A183F273E27}"/>
              </a:ext>
            </a:extLst>
          </p:cNvPr>
          <p:cNvSpPr txBox="1">
            <a:spLocks/>
          </p:cNvSpPr>
          <p:nvPr/>
        </p:nvSpPr>
        <p:spPr>
          <a:xfrm>
            <a:off x="1324415" y="56543"/>
            <a:ext cx="4373469"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LCZ Classification</a:t>
            </a:r>
            <a:endParaRPr lang="zh-CN" altLang="en-US" sz="3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52317997"/>
      </p:ext>
    </p:extLst>
  </p:cSld>
  <p:clrMapOvr>
    <a:masterClrMapping/>
  </p:clrMapOvr>
  <mc:AlternateContent xmlns:mc="http://schemas.openxmlformats.org/markup-compatibility/2006" xmlns:p14="http://schemas.microsoft.com/office/powerpoint/2010/main">
    <mc:Choice Requires="p14">
      <p:transition spd="slow" p14:dur="2000" advTm="52800"/>
    </mc:Choice>
    <mc:Fallback xmlns="">
      <p:transition spd="slow" advTm="528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60" name="组合 59"/>
          <p:cNvGrpSpPr/>
          <p:nvPr/>
        </p:nvGrpSpPr>
        <p:grpSpPr>
          <a:xfrm>
            <a:off x="98207" y="238474"/>
            <a:ext cx="449089" cy="439702"/>
            <a:chOff x="98207" y="238474"/>
            <a:chExt cx="449089" cy="439702"/>
          </a:xfrm>
        </p:grpSpPr>
        <p:sp>
          <p:nvSpPr>
            <p:cNvPr id="32" name="椭圆 31"/>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F7F7F"/>
                </a:solidFill>
                <a:ea typeface="微软雅黑" panose="020B0503020204020204" pitchFamily="34" charset="-122"/>
              </a:endParaRPr>
            </a:p>
          </p:txBody>
        </p:sp>
        <p:sp>
          <p:nvSpPr>
            <p:cNvPr id="33" name="椭圆 32"/>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7" name="TextBox 1"/>
          <p:cNvSpPr txBox="1"/>
          <p:nvPr/>
        </p:nvSpPr>
        <p:spPr>
          <a:xfrm>
            <a:off x="3549275" y="2382695"/>
            <a:ext cx="5594725" cy="2409699"/>
          </a:xfrm>
          <a:prstGeom prst="rect">
            <a:avLst/>
          </a:prstGeom>
          <a:noFill/>
        </p:spPr>
        <p:txBody>
          <a:bodyPr wrap="square" rtlCol="0">
            <a:spAutoFit/>
          </a:bodyPr>
          <a:lstStyle/>
          <a:p>
            <a:pPr marL="0" lvl="1">
              <a:lnSpc>
                <a:spcPct val="130000"/>
              </a:lnSpc>
            </a:pPr>
            <a:r>
              <a:rPr lang="en-US" altLang="zh-CN" sz="40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Building footprint extraction by a modified U-Net</a:t>
            </a:r>
            <a:endParaRPr lang="zh-CN" altLang="en-US" sz="4000" b="1" spc="422"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8" name="直接连接符 17"/>
          <p:cNvCxnSpPr/>
          <p:nvPr/>
        </p:nvCxnSpPr>
        <p:spPr>
          <a:xfrm flipV="1">
            <a:off x="3245529" y="1572665"/>
            <a:ext cx="0" cy="3712671"/>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
          <p:cNvSpPr txBox="1"/>
          <p:nvPr/>
        </p:nvSpPr>
        <p:spPr>
          <a:xfrm>
            <a:off x="1392320" y="4354401"/>
            <a:ext cx="1269470" cy="346249"/>
          </a:xfrm>
          <a:prstGeom prst="rect">
            <a:avLst/>
          </a:prstGeom>
          <a:solidFill>
            <a:srgbClr val="014924"/>
          </a:solidFill>
        </p:spPr>
        <p:txBody>
          <a:bodyPr wrap="square" lIns="0" tIns="0" rIns="0" bIns="0" rtlCol="0">
            <a:spAutoFit/>
          </a:bodyPr>
          <a:lstStyle/>
          <a:p>
            <a:pPr algn="ctr"/>
            <a:r>
              <a:rPr lang="en-US" altLang="zh-CN"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PART 03</a:t>
            </a:r>
            <a:endPar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555" y="2257832"/>
            <a:ext cx="1905000" cy="1905000"/>
          </a:xfrm>
          <a:prstGeom prst="rect">
            <a:avLst/>
          </a:prstGeom>
        </p:spPr>
      </p:pic>
    </p:spTree>
    <p:extLst>
      <p:ext uri="{BB962C8B-B14F-4D97-AF65-F5344CB8AC3E}">
        <p14:creationId xmlns:p14="http://schemas.microsoft.com/office/powerpoint/2010/main" val="2628902021"/>
      </p:ext>
    </p:extLst>
  </p:cSld>
  <p:clrMapOvr>
    <a:masterClrMapping/>
  </p:clrMapOvr>
  <mc:AlternateContent xmlns:mc="http://schemas.openxmlformats.org/markup-compatibility/2006" xmlns:p14="http://schemas.microsoft.com/office/powerpoint/2010/main">
    <mc:Choice Requires="p14">
      <p:transition spd="slow" p14:dur="2000" advTm="8149"/>
    </mc:Choice>
    <mc:Fallback xmlns="">
      <p:transition spd="slow" advTm="8149"/>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03</a:t>
            </a:r>
          </a:p>
        </p:txBody>
      </p:sp>
      <p:sp>
        <p:nvSpPr>
          <p:cNvPr id="13" name="标题 3">
            <a:extLst>
              <a:ext uri="{FF2B5EF4-FFF2-40B4-BE49-F238E27FC236}">
                <a16:creationId xmlns="" xmlns:a16="http://schemas.microsoft.com/office/drawing/2014/main" id="{E327247A-D537-4108-AF11-9A183F273E27}"/>
              </a:ext>
            </a:extLst>
          </p:cNvPr>
          <p:cNvSpPr txBox="1">
            <a:spLocks/>
          </p:cNvSpPr>
          <p:nvPr/>
        </p:nvSpPr>
        <p:spPr>
          <a:xfrm>
            <a:off x="1062845" y="90866"/>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itchFamily="34" charset="-122"/>
                <a:ea typeface="微软雅黑" pitchFamily="34" charset="-122"/>
              </a:rPr>
              <a:t>Building Identification</a:t>
            </a:r>
            <a:endParaRPr lang="zh-CN" altLang="en-US" sz="2800" dirty="0">
              <a:solidFill>
                <a:schemeClr val="tx1">
                  <a:lumMod val="75000"/>
                  <a:lumOff val="25000"/>
                </a:schemeClr>
              </a:solidFill>
              <a:latin typeface="微软雅黑" pitchFamily="34" charset="-122"/>
              <a:ea typeface="微软雅黑" pitchFamily="34" charset="-122"/>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455272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3.1. Introduction to FCN</a:t>
            </a:r>
            <a:endParaRPr lang="zh-CN" altLang="en-US" sz="28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80149" y="1664007"/>
            <a:ext cx="8801100" cy="4413516"/>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b="1" dirty="0">
                <a:latin typeface="Cambria" panose="02040503050406030204" pitchFamily="18" charset="0"/>
                <a:ea typeface="Cambria" panose="02040503050406030204" pitchFamily="18" charset="0"/>
              </a:rPr>
              <a:t>Why FCNs?</a:t>
            </a:r>
          </a:p>
          <a:p>
            <a:pPr marL="742950" lvl="1" indent="-285750">
              <a:lnSpc>
                <a:spcPct val="120000"/>
              </a:lnSpc>
              <a:buFont typeface="Arial" panose="020B0604020202020204" pitchFamily="34" charset="0"/>
              <a:buChar char="•"/>
            </a:pPr>
            <a:r>
              <a:rPr lang="en-US" altLang="zh-CN" dirty="0">
                <a:solidFill>
                  <a:srgbClr val="C00000"/>
                </a:solidFill>
                <a:latin typeface="Cambria" panose="02040503050406030204" pitchFamily="18" charset="0"/>
                <a:ea typeface="Cambria" panose="02040503050406030204" pitchFamily="18" charset="0"/>
              </a:rPr>
              <a:t>More formed </a:t>
            </a:r>
            <a:r>
              <a:rPr lang="en-US" altLang="zh-CN" dirty="0">
                <a:latin typeface="Cambria" panose="02040503050406030204" pitchFamily="18" charset="0"/>
                <a:ea typeface="Cambria" panose="02040503050406030204" pitchFamily="18" charset="0"/>
              </a:rPr>
              <a:t>segmentation results, avoid phenomena of salt and pepper (Unlike NDBI)</a:t>
            </a:r>
          </a:p>
          <a:p>
            <a:pPr marL="742950" lvl="1" indent="-285750">
              <a:lnSpc>
                <a:spcPct val="120000"/>
              </a:lnSpc>
              <a:buFont typeface="Arial" panose="020B0604020202020204" pitchFamily="34" charset="0"/>
              <a:buChar char="•"/>
            </a:pPr>
            <a:r>
              <a:rPr lang="en-US" altLang="zh-CN" dirty="0">
                <a:solidFill>
                  <a:srgbClr val="C00000"/>
                </a:solidFill>
                <a:latin typeface="Cambria" panose="02040503050406030204" pitchFamily="18" charset="0"/>
                <a:ea typeface="Cambria" panose="02040503050406030204" pitchFamily="18" charset="0"/>
              </a:rPr>
              <a:t>Wider receptive </a:t>
            </a:r>
            <a:r>
              <a:rPr lang="en-US" altLang="zh-CN" dirty="0" smtClean="0">
                <a:solidFill>
                  <a:srgbClr val="C00000"/>
                </a:solidFill>
                <a:latin typeface="Cambria" panose="02040503050406030204" pitchFamily="18" charset="0"/>
                <a:ea typeface="Cambria" panose="02040503050406030204" pitchFamily="18" charset="0"/>
              </a:rPr>
              <a:t>field</a:t>
            </a:r>
            <a:r>
              <a:rPr lang="en-US" altLang="zh-CN" dirty="0" smtClean="0">
                <a:latin typeface="Cambria" panose="02040503050406030204" pitchFamily="18" charset="0"/>
                <a:ea typeface="Cambria" panose="02040503050406030204" pitchFamily="18" charset="0"/>
              </a:rPr>
              <a:t>, </a:t>
            </a:r>
            <a:r>
              <a:rPr lang="en-US" altLang="zh-CN" dirty="0">
                <a:latin typeface="Cambria" panose="02040503050406030204" pitchFamily="18" charset="0"/>
                <a:ea typeface="Cambria" panose="02040503050406030204" pitchFamily="18" charset="0"/>
              </a:rPr>
              <a:t>thus more neighbor information (Tobler's First Law) (compared to OOC)</a:t>
            </a:r>
          </a:p>
          <a:p>
            <a:pPr marL="742950" lvl="1" indent="-285750">
              <a:lnSpc>
                <a:spcPct val="120000"/>
              </a:lnSpc>
              <a:buFont typeface="Arial" panose="020B0604020202020204" pitchFamily="34" charset="0"/>
              <a:buChar char="•"/>
            </a:pPr>
            <a:r>
              <a:rPr lang="en-US" altLang="zh-CN" dirty="0">
                <a:latin typeface="Cambria" panose="02040503050406030204" pitchFamily="18" charset="0"/>
                <a:ea typeface="Cambria" panose="02040503050406030204" pitchFamily="18" charset="0"/>
              </a:rPr>
              <a:t>More deep, more representative features, more accurate.</a:t>
            </a:r>
          </a:p>
          <a:p>
            <a:pPr marL="742950" lvl="1" indent="-285750">
              <a:lnSpc>
                <a:spcPct val="120000"/>
              </a:lnSpc>
              <a:buFont typeface="Arial" panose="020B0604020202020204" pitchFamily="34" charset="0"/>
              <a:buChar char="•"/>
            </a:pPr>
            <a:r>
              <a:rPr lang="en-US" altLang="zh-CN" dirty="0">
                <a:latin typeface="Cambria" panose="02040503050406030204" pitchFamily="18" charset="0"/>
                <a:ea typeface="Cambria" panose="02040503050406030204" pitchFamily="18" charset="0"/>
              </a:rPr>
              <a:t>Robust and transferable</a:t>
            </a:r>
          </a:p>
          <a:p>
            <a:pPr marL="285750" indent="-285750">
              <a:lnSpc>
                <a:spcPct val="120000"/>
              </a:lnSpc>
              <a:buFont typeface="Arial" panose="020B0604020202020204" pitchFamily="34" charset="0"/>
              <a:buChar char="•"/>
            </a:pPr>
            <a:r>
              <a:rPr lang="en-US" altLang="zh-CN" b="1" dirty="0">
                <a:latin typeface="Cambria" panose="02040503050406030204" pitchFamily="18" charset="0"/>
                <a:ea typeface="Cambria" panose="02040503050406030204" pitchFamily="18" charset="0"/>
              </a:rPr>
              <a:t>Commonly used FCNs</a:t>
            </a:r>
          </a:p>
          <a:p>
            <a:pPr marL="742950" lvl="1" indent="-285750">
              <a:lnSpc>
                <a:spcPct val="120000"/>
              </a:lnSpc>
              <a:buFont typeface="Arial" panose="020B0604020202020204" pitchFamily="34" charset="0"/>
              <a:buChar char="•"/>
            </a:pPr>
            <a:r>
              <a:rPr lang="en-US" altLang="zh-CN" dirty="0">
                <a:latin typeface="Cambria" panose="02040503050406030204" pitchFamily="18" charset="0"/>
                <a:ea typeface="Cambria" panose="02040503050406030204" pitchFamily="18" charset="0"/>
              </a:rPr>
              <a:t>FCN-8s</a:t>
            </a:r>
          </a:p>
          <a:p>
            <a:pPr marL="742950" lvl="1" indent="-285750">
              <a:lnSpc>
                <a:spcPct val="120000"/>
              </a:lnSpc>
              <a:buFont typeface="Arial" panose="020B0604020202020204" pitchFamily="34" charset="0"/>
              <a:buChar char="•"/>
            </a:pPr>
            <a:r>
              <a:rPr lang="en-US" altLang="zh-CN" dirty="0" err="1">
                <a:latin typeface="Cambria" panose="02040503050406030204" pitchFamily="18" charset="0"/>
                <a:ea typeface="Cambria" panose="02040503050406030204" pitchFamily="18" charset="0"/>
              </a:rPr>
              <a:t>SegNet</a:t>
            </a:r>
            <a:endParaRPr lang="en-US" altLang="zh-CN" dirty="0">
              <a:latin typeface="Cambria" panose="02040503050406030204" pitchFamily="18" charset="0"/>
              <a:ea typeface="Cambria" panose="02040503050406030204" pitchFamily="18" charset="0"/>
            </a:endParaRPr>
          </a:p>
          <a:p>
            <a:pPr marL="742950" lvl="1" indent="-285750">
              <a:lnSpc>
                <a:spcPct val="120000"/>
              </a:lnSpc>
              <a:buFont typeface="Arial" panose="020B0604020202020204" pitchFamily="34" charset="0"/>
              <a:buChar char="•"/>
            </a:pPr>
            <a:r>
              <a:rPr lang="en-US" altLang="zh-CN" dirty="0" err="1" smtClean="0">
                <a:latin typeface="Cambria" panose="02040503050406030204" pitchFamily="18" charset="0"/>
                <a:ea typeface="Cambria" panose="02040503050406030204" pitchFamily="18" charset="0"/>
              </a:rPr>
              <a:t>Unet</a:t>
            </a:r>
            <a:endParaRPr lang="en-US" altLang="zh-CN" dirty="0" smtClean="0">
              <a:latin typeface="Cambria" panose="02040503050406030204" pitchFamily="18" charset="0"/>
              <a:ea typeface="Cambria" panose="02040503050406030204" pitchFamily="18" charset="0"/>
            </a:endParaRPr>
          </a:p>
          <a:p>
            <a:pPr marL="742950" lvl="1" indent="-285750">
              <a:lnSpc>
                <a:spcPct val="120000"/>
              </a:lnSpc>
              <a:buFont typeface="Arial" panose="020B0604020202020204" pitchFamily="34" charset="0"/>
              <a:buChar char="•"/>
            </a:pPr>
            <a:r>
              <a:rPr lang="en-US" altLang="zh-CN" dirty="0" smtClean="0">
                <a:latin typeface="Cambria" panose="02040503050406030204" pitchFamily="18" charset="0"/>
                <a:ea typeface="Cambria" panose="02040503050406030204" pitchFamily="18" charset="0"/>
              </a:rPr>
              <a:t>Cascaded </a:t>
            </a:r>
            <a:r>
              <a:rPr lang="en-US" altLang="zh-CN" dirty="0">
                <a:latin typeface="Cambria" panose="02040503050406030204" pitchFamily="18" charset="0"/>
                <a:ea typeface="Cambria" panose="02040503050406030204" pitchFamily="18" charset="0"/>
              </a:rPr>
              <a:t>FCN variants</a:t>
            </a:r>
          </a:p>
          <a:p>
            <a:pPr marL="742950" lvl="1" indent="-285750">
              <a:lnSpc>
                <a:spcPct val="120000"/>
              </a:lnSpc>
              <a:buFont typeface="Arial" panose="020B0604020202020204" pitchFamily="34" charset="0"/>
              <a:buChar char="•"/>
            </a:pPr>
            <a:r>
              <a:rPr lang="en-US" altLang="zh-CN" dirty="0">
                <a:latin typeface="Cambria" panose="02040503050406030204" pitchFamily="18" charset="0"/>
                <a:ea typeface="Cambria" panose="02040503050406030204" pitchFamily="18" charset="0"/>
              </a:rPr>
              <a:t>…</a:t>
            </a:r>
            <a:endParaRPr lang="zh-CN" altLang="en-US" dirty="0">
              <a:latin typeface="Cambria" panose="02040503050406030204" pitchFamily="18" charset="0"/>
            </a:endParaRPr>
          </a:p>
        </p:txBody>
      </p:sp>
      <p:pic>
        <p:nvPicPr>
          <p:cNvPr id="2" name="图片 1">
            <a:extLst>
              <a:ext uri="{FF2B5EF4-FFF2-40B4-BE49-F238E27FC236}">
                <a16:creationId xmlns="" xmlns:a16="http://schemas.microsoft.com/office/drawing/2014/main" id="{2E3C8040-D5C0-48D4-B81D-51A1774CEF5B}"/>
              </a:ext>
            </a:extLst>
          </p:cNvPr>
          <p:cNvPicPr>
            <a:picLocks noChangeAspect="1"/>
          </p:cNvPicPr>
          <p:nvPr/>
        </p:nvPicPr>
        <p:blipFill>
          <a:blip r:embed="rId4"/>
          <a:stretch>
            <a:fillRect/>
          </a:stretch>
        </p:blipFill>
        <p:spPr>
          <a:xfrm>
            <a:off x="2971800" y="4105707"/>
            <a:ext cx="6132649" cy="2667672"/>
          </a:xfrm>
          <a:prstGeom prst="rect">
            <a:avLst/>
          </a:prstGeom>
        </p:spPr>
      </p:pic>
      <p:pic>
        <p:nvPicPr>
          <p:cNvPr id="16" name="图片 15"/>
          <p:cNvPicPr>
            <a:picLocks noChangeAspect="1"/>
          </p:cNvPicPr>
          <p:nvPr/>
        </p:nvPicPr>
        <p:blipFill>
          <a:blip r:embed="rId5"/>
          <a:stretch>
            <a:fillRect/>
          </a:stretch>
        </p:blipFill>
        <p:spPr>
          <a:xfrm>
            <a:off x="1855624" y="4420154"/>
            <a:ext cx="7248825" cy="2055882"/>
          </a:xfrm>
          <a:prstGeom prst="rect">
            <a:avLst/>
          </a:prstGeom>
        </p:spPr>
      </p:pic>
    </p:spTree>
    <p:custDataLst>
      <p:tags r:id="rId1"/>
    </p:custDataLst>
    <p:extLst>
      <p:ext uri="{BB962C8B-B14F-4D97-AF65-F5344CB8AC3E}">
        <p14:creationId xmlns:p14="http://schemas.microsoft.com/office/powerpoint/2010/main" val="1458851218"/>
      </p:ext>
    </p:extLst>
  </p:cSld>
  <p:clrMapOvr>
    <a:masterClrMapping/>
  </p:clrMapOvr>
  <mc:AlternateContent xmlns:mc="http://schemas.openxmlformats.org/markup-compatibility/2006" xmlns:p14="http://schemas.microsoft.com/office/powerpoint/2010/main">
    <mc:Choice Requires="p14">
      <p:transition spd="slow" p14:dur="2000" advTm="9097"/>
    </mc:Choice>
    <mc:Fallback xmlns="">
      <p:transition spd="slow" advTm="90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787055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From logistic regression to neural network</a:t>
            </a:r>
            <a:endParaRPr lang="zh-CN" altLang="en-US" sz="2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58897" y="1803037"/>
            <a:ext cx="194796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altLang="zh-CN" dirty="0"/>
              <a:t>Logistic Regression</a:t>
            </a:r>
            <a:endParaRPr lang="zh-CN" altLang="en-US" dirty="0"/>
          </a:p>
        </p:txBody>
      </p:sp>
      <p:sp>
        <p:nvSpPr>
          <p:cNvPr id="3" name="文本框 2"/>
          <p:cNvSpPr txBox="1"/>
          <p:nvPr/>
        </p:nvSpPr>
        <p:spPr>
          <a:xfrm>
            <a:off x="5911825" y="1793301"/>
            <a:ext cx="2201180"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altLang="zh-CN" dirty="0"/>
              <a:t>Basic Neural Network</a:t>
            </a:r>
            <a:endParaRPr lang="zh-CN" altLang="en-US" dirty="0"/>
          </a:p>
        </p:txBody>
      </p:sp>
      <p:sp>
        <p:nvSpPr>
          <p:cNvPr id="10" name="矩形 9"/>
          <p:cNvSpPr/>
          <p:nvPr/>
        </p:nvSpPr>
        <p:spPr>
          <a:xfrm>
            <a:off x="1066142" y="2444963"/>
            <a:ext cx="322178" cy="323850"/>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Cambria" panose="02040503050406030204" pitchFamily="18" charset="0"/>
                <a:ea typeface="Cambria" panose="02040503050406030204" pitchFamily="18" charset="0"/>
              </a:rPr>
              <a:t>+</a:t>
            </a:r>
            <a:endParaRPr lang="zh-CN" altLang="en-US" dirty="0">
              <a:latin typeface="Cambria" panose="02040503050406030204" pitchFamily="18" charset="0"/>
            </a:endParaRPr>
          </a:p>
        </p:txBody>
      </p:sp>
      <p:sp>
        <p:nvSpPr>
          <p:cNvPr id="11" name="文本框 10"/>
          <p:cNvSpPr txBox="1"/>
          <p:nvPr/>
        </p:nvSpPr>
        <p:spPr>
          <a:xfrm>
            <a:off x="25998" y="2344331"/>
            <a:ext cx="383438" cy="400110"/>
          </a:xfrm>
          <a:prstGeom prst="rect">
            <a:avLst/>
          </a:prstGeom>
          <a:noFill/>
          <a:ln>
            <a:noFill/>
          </a:ln>
        </p:spPr>
        <p:txBody>
          <a:bodyPr wrap="none" rtlCol="0">
            <a:spAutoFit/>
          </a:bodyPr>
          <a:lstStyle/>
          <a:p>
            <a:r>
              <a:rPr lang="en-US" altLang="zh-CN" sz="2000" i="1" dirty="0">
                <a:latin typeface="Times New Roman" panose="02020603050405020304" pitchFamily="18" charset="0"/>
                <a:ea typeface="Cambria" panose="02040503050406030204" pitchFamily="18" charset="0"/>
                <a:cs typeface="Times New Roman" panose="02020603050405020304" pitchFamily="18" charset="0"/>
              </a:rPr>
              <a:t>x</a:t>
            </a:r>
            <a:r>
              <a:rPr lang="en-US" altLang="zh-CN" sz="2000" baseline="-25000" dirty="0">
                <a:latin typeface="Times New Roman" panose="02020603050405020304" pitchFamily="18" charset="0"/>
                <a:ea typeface="Cambria" panose="02040503050406030204" pitchFamily="18" charset="0"/>
                <a:cs typeface="Times New Roman" panose="02020603050405020304" pitchFamily="18" charset="0"/>
              </a:rPr>
              <a:t>1</a:t>
            </a:r>
            <a:endParaRPr lang="zh-CN" altLang="en-US" sz="2000" baseline="-25000" dirty="0">
              <a:latin typeface="Times New Roman" panose="02020603050405020304" pitchFamily="18" charset="0"/>
              <a:cs typeface="Times New Roman" panose="02020603050405020304" pitchFamily="18" charset="0"/>
            </a:endParaRPr>
          </a:p>
        </p:txBody>
      </p:sp>
      <p:cxnSp>
        <p:nvCxnSpPr>
          <p:cNvPr id="15" name="直接箭头连接符 14"/>
          <p:cNvCxnSpPr>
            <a:endCxn id="10" idx="1"/>
          </p:cNvCxnSpPr>
          <p:nvPr/>
        </p:nvCxnSpPr>
        <p:spPr>
          <a:xfrm>
            <a:off x="364986" y="2593393"/>
            <a:ext cx="701156" cy="13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19190" y="2537170"/>
            <a:ext cx="373820" cy="338554"/>
          </a:xfrm>
          <a:prstGeom prst="rect">
            <a:avLst/>
          </a:prstGeom>
          <a:noFill/>
          <a:ln>
            <a:noFill/>
          </a:ln>
        </p:spPr>
        <p:txBody>
          <a:bodyPr wrap="none" rtlCol="0">
            <a:spAutoFit/>
          </a:bodyPr>
          <a:lstStyle/>
          <a:p>
            <a:r>
              <a:rPr lang="en-US" altLang="zh-CN" sz="1600" b="1" i="1" dirty="0">
                <a:latin typeface="Cambria" panose="02040503050406030204" pitchFamily="18" charset="0"/>
                <a:ea typeface="Cambria" panose="02040503050406030204" pitchFamily="18" charset="0"/>
              </a:rPr>
              <a:t>W</a:t>
            </a:r>
            <a:endParaRPr lang="zh-CN" altLang="en-US" sz="1600" b="1" i="1" dirty="0">
              <a:latin typeface="Cambria" panose="02040503050406030204" pitchFamily="18" charset="0"/>
            </a:endParaRPr>
          </a:p>
        </p:txBody>
      </p:sp>
      <p:sp>
        <p:nvSpPr>
          <p:cNvPr id="17" name="文本框 16"/>
          <p:cNvSpPr txBox="1"/>
          <p:nvPr/>
        </p:nvSpPr>
        <p:spPr>
          <a:xfrm>
            <a:off x="1085964" y="3034055"/>
            <a:ext cx="296876" cy="338554"/>
          </a:xfrm>
          <a:prstGeom prst="rect">
            <a:avLst/>
          </a:prstGeom>
          <a:noFill/>
          <a:ln>
            <a:noFill/>
          </a:ln>
        </p:spPr>
        <p:txBody>
          <a:bodyPr wrap="none" rtlCol="0">
            <a:spAutoFit/>
          </a:bodyPr>
          <a:lstStyle/>
          <a:p>
            <a:r>
              <a:rPr lang="en-US" altLang="zh-CN" sz="1600" i="1" dirty="0">
                <a:latin typeface="Cambria" panose="02040503050406030204" pitchFamily="18" charset="0"/>
                <a:ea typeface="Cambria" panose="02040503050406030204" pitchFamily="18" charset="0"/>
              </a:rPr>
              <a:t>b</a:t>
            </a:r>
            <a:endParaRPr lang="zh-CN" altLang="en-US" sz="1600" i="1" dirty="0">
              <a:latin typeface="Cambria" panose="02040503050406030204" pitchFamily="18" charset="0"/>
            </a:endParaRPr>
          </a:p>
        </p:txBody>
      </p:sp>
      <p:cxnSp>
        <p:nvCxnSpPr>
          <p:cNvPr id="18" name="直接箭头连接符 17"/>
          <p:cNvCxnSpPr>
            <a:cxnSpLocks/>
            <a:stCxn id="17" idx="0"/>
            <a:endCxn id="10" idx="2"/>
          </p:cNvCxnSpPr>
          <p:nvPr/>
        </p:nvCxnSpPr>
        <p:spPr>
          <a:xfrm flipH="1" flipV="1">
            <a:off x="1227231" y="2768813"/>
            <a:ext cx="7171" cy="265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0" idx="3"/>
          </p:cNvCxnSpPr>
          <p:nvPr/>
        </p:nvCxnSpPr>
        <p:spPr>
          <a:xfrm>
            <a:off x="1388320" y="2606888"/>
            <a:ext cx="5856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601746" y="2302695"/>
            <a:ext cx="277640" cy="338554"/>
          </a:xfrm>
          <a:prstGeom prst="rect">
            <a:avLst/>
          </a:prstGeom>
          <a:noFill/>
          <a:ln>
            <a:noFill/>
          </a:ln>
        </p:spPr>
        <p:txBody>
          <a:bodyPr wrap="none" rtlCol="0">
            <a:spAutoFit/>
          </a:bodyPr>
          <a:lstStyle/>
          <a:p>
            <a:r>
              <a:rPr lang="en-US" altLang="zh-CN" sz="1600" i="1" dirty="0">
                <a:latin typeface="Cambria" panose="02040503050406030204" pitchFamily="18" charset="0"/>
                <a:ea typeface="Cambria" panose="02040503050406030204" pitchFamily="18" charset="0"/>
              </a:rPr>
              <a:t>z</a:t>
            </a:r>
            <a:endParaRPr lang="zh-CN" altLang="en-US" sz="1600" i="1" dirty="0">
              <a:latin typeface="Cambria" panose="02040503050406030204" pitchFamily="18" charset="0"/>
            </a:endParaRPr>
          </a:p>
        </p:txBody>
      </p:sp>
      <p:grpSp>
        <p:nvGrpSpPr>
          <p:cNvPr id="29" name="组合 28"/>
          <p:cNvGrpSpPr/>
          <p:nvPr/>
        </p:nvGrpSpPr>
        <p:grpSpPr>
          <a:xfrm>
            <a:off x="2001297" y="2338446"/>
            <a:ext cx="517834" cy="517834"/>
            <a:chOff x="2511117" y="2242573"/>
            <a:chExt cx="517834" cy="517834"/>
          </a:xfrm>
        </p:grpSpPr>
        <p:sp>
          <p:nvSpPr>
            <p:cNvPr id="22" name="椭圆 21"/>
            <p:cNvSpPr/>
            <p:nvPr/>
          </p:nvSpPr>
          <p:spPr>
            <a:xfrm>
              <a:off x="2511117" y="2242573"/>
              <a:ext cx="517834" cy="51783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cxnSp>
          <p:nvCxnSpPr>
            <p:cNvPr id="24" name="曲线连接符 23"/>
            <p:cNvCxnSpPr/>
            <p:nvPr/>
          </p:nvCxnSpPr>
          <p:spPr>
            <a:xfrm flipV="1">
              <a:off x="2558991" y="2396360"/>
              <a:ext cx="422085" cy="218440"/>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2844028" y="2405829"/>
            <a:ext cx="288862" cy="338554"/>
          </a:xfrm>
          <a:prstGeom prst="rect">
            <a:avLst/>
          </a:prstGeom>
          <a:noFill/>
          <a:ln>
            <a:noFill/>
          </a:ln>
        </p:spPr>
        <p:txBody>
          <a:bodyPr wrap="none" rtlCol="0">
            <a:spAutoFit/>
          </a:bodyPr>
          <a:lstStyle/>
          <a:p>
            <a:r>
              <a:rPr lang="en-US" altLang="zh-CN" sz="1600" i="1" dirty="0">
                <a:latin typeface="Cambria" panose="02040503050406030204" pitchFamily="18" charset="0"/>
                <a:ea typeface="Cambria" panose="02040503050406030204" pitchFamily="18" charset="0"/>
              </a:rPr>
              <a:t>y</a:t>
            </a:r>
            <a:endParaRPr lang="zh-CN" altLang="en-US" sz="1600" i="1" dirty="0">
              <a:latin typeface="Cambria" panose="02040503050406030204" pitchFamily="18" charset="0"/>
            </a:endParaRPr>
          </a:p>
        </p:txBody>
      </p:sp>
      <p:cxnSp>
        <p:nvCxnSpPr>
          <p:cNvPr id="32" name="直接箭头连接符 31"/>
          <p:cNvCxnSpPr>
            <a:stCxn id="22" idx="6"/>
          </p:cNvCxnSpPr>
          <p:nvPr/>
        </p:nvCxnSpPr>
        <p:spPr>
          <a:xfrm>
            <a:off x="2519131" y="2597363"/>
            <a:ext cx="38167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左大括号 36"/>
          <p:cNvSpPr/>
          <p:nvPr/>
        </p:nvSpPr>
        <p:spPr>
          <a:xfrm>
            <a:off x="3132890" y="2338446"/>
            <a:ext cx="116606" cy="63433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mbria" panose="02040503050406030204" pitchFamily="18" charset="0"/>
            </a:endParaRPr>
          </a:p>
        </p:txBody>
      </p:sp>
      <p:sp>
        <p:nvSpPr>
          <p:cNvPr id="38" name="文本框 37"/>
          <p:cNvSpPr txBox="1"/>
          <p:nvPr/>
        </p:nvSpPr>
        <p:spPr>
          <a:xfrm>
            <a:off x="3258155" y="2172369"/>
            <a:ext cx="976549" cy="369332"/>
          </a:xfrm>
          <a:prstGeom prst="rect">
            <a:avLst/>
          </a:prstGeom>
          <a:noFill/>
          <a:ln>
            <a:noFill/>
          </a:ln>
        </p:spPr>
        <p:txBody>
          <a:bodyPr wrap="none" rtlCol="0">
            <a:spAutoFit/>
          </a:bodyPr>
          <a:lstStyle/>
          <a:p>
            <a:r>
              <a:rPr lang="en-US" altLang="zh-CN" dirty="0">
                <a:latin typeface="Cambria" panose="02040503050406030204" pitchFamily="18" charset="0"/>
                <a:ea typeface="Cambria" panose="02040503050406030204" pitchFamily="18" charset="0"/>
              </a:rPr>
              <a:t>0  p</a:t>
            </a:r>
            <a:r>
              <a:rPr lang="zh-CN" altLang="en-US"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0.5</a:t>
            </a:r>
            <a:endParaRPr lang="zh-CN" altLang="en-US" dirty="0">
              <a:latin typeface="Cambria" panose="02040503050406030204" pitchFamily="18" charset="0"/>
            </a:endParaRPr>
          </a:p>
        </p:txBody>
      </p:sp>
      <p:sp>
        <p:nvSpPr>
          <p:cNvPr id="39" name="文本框 38"/>
          <p:cNvSpPr txBox="1"/>
          <p:nvPr/>
        </p:nvSpPr>
        <p:spPr>
          <a:xfrm>
            <a:off x="3277205" y="2788112"/>
            <a:ext cx="976549" cy="369332"/>
          </a:xfrm>
          <a:prstGeom prst="rect">
            <a:avLst/>
          </a:prstGeom>
          <a:noFill/>
          <a:ln>
            <a:noFill/>
          </a:ln>
        </p:spPr>
        <p:txBody>
          <a:bodyPr wrap="none" rtlCol="0">
            <a:spAutoFit/>
          </a:bodyPr>
          <a:lstStyle/>
          <a:p>
            <a:r>
              <a:rPr lang="en-US" altLang="zh-CN" dirty="0">
                <a:latin typeface="Cambria" panose="02040503050406030204" pitchFamily="18" charset="0"/>
                <a:ea typeface="Cambria" panose="02040503050406030204" pitchFamily="18" charset="0"/>
              </a:rPr>
              <a:t>1  p</a:t>
            </a:r>
            <a:r>
              <a:rPr lang="zh-CN" altLang="en-US"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0.5</a:t>
            </a:r>
            <a:endParaRPr lang="zh-CN" altLang="en-US" dirty="0">
              <a:latin typeface="Cambria" panose="02040503050406030204" pitchFamily="18" charset="0"/>
            </a:endParaRPr>
          </a:p>
        </p:txBody>
      </p:sp>
      <p:pic>
        <p:nvPicPr>
          <p:cNvPr id="42" name="图片 41"/>
          <p:cNvPicPr>
            <a:picLocks noChangeAspect="1"/>
          </p:cNvPicPr>
          <p:nvPr/>
        </p:nvPicPr>
        <p:blipFill>
          <a:blip r:embed="rId4"/>
          <a:stretch>
            <a:fillRect/>
          </a:stretch>
        </p:blipFill>
        <p:spPr>
          <a:xfrm>
            <a:off x="343545" y="3831180"/>
            <a:ext cx="3067050" cy="466725"/>
          </a:xfrm>
          <a:prstGeom prst="rect">
            <a:avLst/>
          </a:prstGeom>
        </p:spPr>
      </p:pic>
      <p:pic>
        <p:nvPicPr>
          <p:cNvPr id="43" name="图片 42"/>
          <p:cNvPicPr>
            <a:picLocks noChangeAspect="1"/>
          </p:cNvPicPr>
          <p:nvPr/>
        </p:nvPicPr>
        <p:blipFill>
          <a:blip r:embed="rId5"/>
          <a:stretch>
            <a:fillRect/>
          </a:stretch>
        </p:blipFill>
        <p:spPr>
          <a:xfrm>
            <a:off x="4953799" y="2274987"/>
            <a:ext cx="4075901" cy="1764823"/>
          </a:xfrm>
          <a:prstGeom prst="rect">
            <a:avLst/>
          </a:prstGeom>
        </p:spPr>
      </p:pic>
      <p:sp>
        <p:nvSpPr>
          <p:cNvPr id="45" name="文本框 44"/>
          <p:cNvSpPr txBox="1"/>
          <p:nvPr/>
        </p:nvSpPr>
        <p:spPr>
          <a:xfrm>
            <a:off x="343545" y="3457659"/>
            <a:ext cx="1166538"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altLang="zh-CN" dirty="0">
                <a:latin typeface="Cambria" panose="02040503050406030204" pitchFamily="18" charset="0"/>
                <a:ea typeface="Cambria" panose="02040503050406030204" pitchFamily="18" charset="0"/>
              </a:rPr>
              <a:t>likelihood</a:t>
            </a:r>
            <a:endParaRPr lang="zh-CN" altLang="en-US" dirty="0">
              <a:latin typeface="Cambria" panose="02040503050406030204" pitchFamily="18" charset="0"/>
            </a:endParaRPr>
          </a:p>
        </p:txBody>
      </p:sp>
      <p:sp>
        <p:nvSpPr>
          <p:cNvPr id="46" name="文本框 45"/>
          <p:cNvSpPr txBox="1"/>
          <p:nvPr/>
        </p:nvSpPr>
        <p:spPr>
          <a:xfrm>
            <a:off x="350471" y="4540123"/>
            <a:ext cx="1550233"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ltLang="zh-CN" dirty="0">
                <a:latin typeface="Cambria" panose="02040503050406030204" pitchFamily="18" charset="0"/>
                <a:ea typeface="Cambria" panose="02040503050406030204" pitchFamily="18" charset="0"/>
              </a:rPr>
              <a:t>Loss Function</a:t>
            </a:r>
            <a:endParaRPr lang="zh-CN" altLang="en-US" dirty="0">
              <a:latin typeface="Cambria" panose="02040503050406030204" pitchFamily="18" charset="0"/>
            </a:endParaRPr>
          </a:p>
        </p:txBody>
      </p:sp>
      <p:pic>
        <p:nvPicPr>
          <p:cNvPr id="47" name="图片 46"/>
          <p:cNvPicPr>
            <a:picLocks noChangeAspect="1"/>
          </p:cNvPicPr>
          <p:nvPr/>
        </p:nvPicPr>
        <p:blipFill>
          <a:blip r:embed="rId6"/>
          <a:stretch>
            <a:fillRect/>
          </a:stretch>
        </p:blipFill>
        <p:spPr>
          <a:xfrm>
            <a:off x="345115" y="4918980"/>
            <a:ext cx="4343400" cy="523875"/>
          </a:xfrm>
          <a:prstGeom prst="rect">
            <a:avLst/>
          </a:prstGeom>
        </p:spPr>
      </p:pic>
      <p:sp>
        <p:nvSpPr>
          <p:cNvPr id="48" name="矩形 47"/>
          <p:cNvSpPr/>
          <p:nvPr/>
        </p:nvSpPr>
        <p:spPr>
          <a:xfrm>
            <a:off x="255875" y="5747661"/>
            <a:ext cx="4521879" cy="923330"/>
          </a:xfrm>
          <a:prstGeom prst="rect">
            <a:avLst/>
          </a:prstGeom>
        </p:spPr>
        <p:txBody>
          <a:bodyPr wrap="none">
            <a:spAutoFit/>
          </a:bodyPr>
          <a:lstStyle/>
          <a:p>
            <a:pPr marL="285750" indent="-285750">
              <a:buFont typeface="Arial" panose="020B0604020202020204" pitchFamily="34" charset="0"/>
              <a:buChar char="•"/>
            </a:pPr>
            <a:r>
              <a:rPr lang="en-US" altLang="zh-CN" i="1" u="sng" dirty="0">
                <a:latin typeface="Cambria" panose="02040503050406030204" pitchFamily="18" charset="0"/>
                <a:ea typeface="Cambria" panose="02040503050406030204" pitchFamily="18" charset="0"/>
              </a:rPr>
              <a:t>[Mini-Batch] Gradient Descent </a:t>
            </a:r>
          </a:p>
          <a:p>
            <a:pPr marL="285750" indent="-285750">
              <a:buFont typeface="Arial" panose="020B0604020202020204" pitchFamily="34" charset="0"/>
              <a:buChar char="•"/>
            </a:pPr>
            <a:r>
              <a:rPr lang="en-US" altLang="zh-CN" i="1" u="sng" dirty="0">
                <a:latin typeface="Cambria" panose="02040503050406030204" pitchFamily="18" charset="0"/>
                <a:ea typeface="Cambria" panose="02040503050406030204" pitchFamily="18" charset="0"/>
              </a:rPr>
              <a:t>Fast, low computation, easy to understand</a:t>
            </a:r>
          </a:p>
          <a:p>
            <a:pPr marL="285750" indent="-285750">
              <a:buFont typeface="Arial" panose="020B0604020202020204" pitchFamily="34" charset="0"/>
              <a:buChar char="•"/>
            </a:pPr>
            <a:r>
              <a:rPr lang="en-US" altLang="zh-CN" i="1" u="sng" dirty="0">
                <a:latin typeface="Cambria" panose="02040503050406030204" pitchFamily="18" charset="0"/>
                <a:ea typeface="Cambria" panose="02040503050406030204" pitchFamily="18" charset="0"/>
              </a:rPr>
              <a:t>But might under-fitting, low accuracy</a:t>
            </a:r>
            <a:endParaRPr lang="zh-CN" altLang="en-US" i="1" u="sng" dirty="0">
              <a:latin typeface="Cambria" panose="02040503050406030204" pitchFamily="18" charset="0"/>
            </a:endParaRPr>
          </a:p>
        </p:txBody>
      </p:sp>
      <p:pic>
        <p:nvPicPr>
          <p:cNvPr id="49" name="图片 48"/>
          <p:cNvPicPr>
            <a:picLocks noChangeAspect="1"/>
          </p:cNvPicPr>
          <p:nvPr/>
        </p:nvPicPr>
        <p:blipFill>
          <a:blip r:embed="rId7"/>
          <a:stretch>
            <a:fillRect/>
          </a:stretch>
        </p:blipFill>
        <p:spPr>
          <a:xfrm>
            <a:off x="5022392" y="4404304"/>
            <a:ext cx="2714286" cy="504762"/>
          </a:xfrm>
          <a:prstGeom prst="rect">
            <a:avLst/>
          </a:prstGeom>
        </p:spPr>
      </p:pic>
      <p:pic>
        <p:nvPicPr>
          <p:cNvPr id="50" name="图片 49"/>
          <p:cNvPicPr>
            <a:picLocks noChangeAspect="1"/>
          </p:cNvPicPr>
          <p:nvPr/>
        </p:nvPicPr>
        <p:blipFill>
          <a:blip r:embed="rId8"/>
          <a:stretch>
            <a:fillRect/>
          </a:stretch>
        </p:blipFill>
        <p:spPr>
          <a:xfrm>
            <a:off x="5022392" y="5009311"/>
            <a:ext cx="4152137" cy="597540"/>
          </a:xfrm>
          <a:prstGeom prst="rect">
            <a:avLst/>
          </a:prstGeom>
        </p:spPr>
      </p:pic>
      <p:sp>
        <p:nvSpPr>
          <p:cNvPr id="51" name="矩形 50"/>
          <p:cNvSpPr/>
          <p:nvPr/>
        </p:nvSpPr>
        <p:spPr>
          <a:xfrm>
            <a:off x="4931621" y="5758496"/>
            <a:ext cx="4161588" cy="923330"/>
          </a:xfrm>
          <a:prstGeom prst="rect">
            <a:avLst/>
          </a:prstGeom>
        </p:spPr>
        <p:txBody>
          <a:bodyPr wrap="none">
            <a:spAutoFit/>
          </a:bodyPr>
          <a:lstStyle/>
          <a:p>
            <a:pPr marL="285750" indent="-285750">
              <a:buFont typeface="Arial" panose="020B0604020202020204" pitchFamily="34" charset="0"/>
              <a:buChar char="•"/>
            </a:pPr>
            <a:r>
              <a:rPr lang="en-US" altLang="zh-CN" i="1" u="sng" dirty="0">
                <a:latin typeface="Cambria" panose="02040503050406030204" pitchFamily="18" charset="0"/>
                <a:ea typeface="Cambria" panose="02040503050406030204" pitchFamily="18" charset="0"/>
              </a:rPr>
              <a:t>Optimize J using back propagation</a:t>
            </a:r>
          </a:p>
          <a:p>
            <a:pPr marL="285750" indent="-285750">
              <a:buFont typeface="Arial" panose="020B0604020202020204" pitchFamily="34" charset="0"/>
              <a:buChar char="•"/>
            </a:pPr>
            <a:r>
              <a:rPr lang="en-US" altLang="zh-CN" i="1" u="sng" dirty="0">
                <a:latin typeface="Cambria" panose="02040503050406030204" pitchFamily="18" charset="0"/>
              </a:rPr>
              <a:t>High computation, hard to understand</a:t>
            </a:r>
          </a:p>
          <a:p>
            <a:pPr marL="285750" indent="-285750">
              <a:buFont typeface="Arial" panose="020B0604020202020204" pitchFamily="34" charset="0"/>
              <a:buChar char="•"/>
            </a:pPr>
            <a:r>
              <a:rPr lang="en-US" altLang="zh-CN" i="1" u="sng" dirty="0">
                <a:latin typeface="Cambria" panose="02040503050406030204" pitchFamily="18" charset="0"/>
              </a:rPr>
              <a:t>Might over-fitting, high accuracy</a:t>
            </a:r>
            <a:endParaRPr lang="zh-CN" altLang="en-US" i="1" u="sng" dirty="0">
              <a:latin typeface="Cambria" panose="02040503050406030204" pitchFamily="18" charset="0"/>
            </a:endParaRPr>
          </a:p>
        </p:txBody>
      </p:sp>
      <p:sp>
        <p:nvSpPr>
          <p:cNvPr id="41" name="文本框 40">
            <a:extLst>
              <a:ext uri="{FF2B5EF4-FFF2-40B4-BE49-F238E27FC236}">
                <a16:creationId xmlns="" xmlns:a16="http://schemas.microsoft.com/office/drawing/2014/main" id="{8B46FDF1-879B-4504-B9F0-194C3087C708}"/>
              </a:ext>
            </a:extLst>
          </p:cNvPr>
          <p:cNvSpPr txBox="1"/>
          <p:nvPr/>
        </p:nvSpPr>
        <p:spPr>
          <a:xfrm>
            <a:off x="19120" y="2741773"/>
            <a:ext cx="383438" cy="400110"/>
          </a:xfrm>
          <a:prstGeom prst="rect">
            <a:avLst/>
          </a:prstGeom>
          <a:noFill/>
          <a:ln>
            <a:noFill/>
          </a:ln>
        </p:spPr>
        <p:txBody>
          <a:bodyPr wrap="none" rtlCol="0">
            <a:spAutoFit/>
          </a:bodyPr>
          <a:lstStyle/>
          <a:p>
            <a:r>
              <a:rPr lang="en-US" altLang="zh-CN" sz="2000" i="1" dirty="0">
                <a:latin typeface="Times New Roman" panose="02020603050405020304" pitchFamily="18" charset="0"/>
                <a:ea typeface="Cambria" panose="02040503050406030204" pitchFamily="18" charset="0"/>
                <a:cs typeface="Times New Roman" panose="02020603050405020304" pitchFamily="18" charset="0"/>
              </a:rPr>
              <a:t>x</a:t>
            </a:r>
            <a:r>
              <a:rPr lang="en-US" altLang="zh-CN" sz="2000" baseline="-25000" dirty="0">
                <a:latin typeface="Times New Roman" panose="02020603050405020304" pitchFamily="18" charset="0"/>
                <a:ea typeface="Cambria" panose="02040503050406030204" pitchFamily="18" charset="0"/>
                <a:cs typeface="Times New Roman" panose="02020603050405020304" pitchFamily="18" charset="0"/>
              </a:rPr>
              <a:t>2</a:t>
            </a:r>
            <a:endParaRPr lang="zh-CN" altLang="en-US" sz="2000" baseline="-25000" dirty="0">
              <a:latin typeface="Times New Roman" panose="02020603050405020304" pitchFamily="18" charset="0"/>
              <a:cs typeface="Times New Roman" panose="02020603050405020304" pitchFamily="18" charset="0"/>
            </a:endParaRPr>
          </a:p>
        </p:txBody>
      </p:sp>
      <p:cxnSp>
        <p:nvCxnSpPr>
          <p:cNvPr id="44" name="直接箭头连接符 43">
            <a:extLst>
              <a:ext uri="{FF2B5EF4-FFF2-40B4-BE49-F238E27FC236}">
                <a16:creationId xmlns="" xmlns:a16="http://schemas.microsoft.com/office/drawing/2014/main" id="{349A2B82-E47B-4FBB-BDC2-3EFACAE02B13}"/>
              </a:ext>
            </a:extLst>
          </p:cNvPr>
          <p:cNvCxnSpPr>
            <a:cxnSpLocks/>
            <a:stCxn id="41" idx="3"/>
            <a:endCxn id="10" idx="1"/>
          </p:cNvCxnSpPr>
          <p:nvPr/>
        </p:nvCxnSpPr>
        <p:spPr>
          <a:xfrm flipV="1">
            <a:off x="402558" y="2606888"/>
            <a:ext cx="663584" cy="334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 xmlns:a16="http://schemas.microsoft.com/office/drawing/2014/main" id="{D96AFFEC-5F39-4DDE-8527-31DEDC190A3C}"/>
              </a:ext>
            </a:extLst>
          </p:cNvPr>
          <p:cNvSpPr txBox="1"/>
          <p:nvPr/>
        </p:nvSpPr>
        <p:spPr>
          <a:xfrm>
            <a:off x="2884205" y="1806635"/>
            <a:ext cx="1338828" cy="369332"/>
          </a:xfrm>
          <a:prstGeom prst="rect">
            <a:avLst/>
          </a:prstGeom>
          <a:ln w="19050"/>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=σ(</a:t>
            </a:r>
            <a:r>
              <a:rPr lang="en-US" altLang="zh-CN" b="1" dirty="0" err="1">
                <a:latin typeface="Times New Roman" panose="02020603050405020304" pitchFamily="18" charset="0"/>
                <a:cs typeface="Times New Roman" panose="02020603050405020304" pitchFamily="18" charset="0"/>
              </a:rPr>
              <a:t>WX</a:t>
            </a:r>
            <a:r>
              <a:rPr lang="en-US" altLang="zh-CN" dirty="0" err="1">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52"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Tree>
    <p:extLst>
      <p:ext uri="{BB962C8B-B14F-4D97-AF65-F5344CB8AC3E}">
        <p14:creationId xmlns:p14="http://schemas.microsoft.com/office/powerpoint/2010/main" val="3667841368"/>
      </p:ext>
    </p:extLst>
  </p:cSld>
  <p:clrMapOvr>
    <a:masterClrMapping/>
  </p:clrMapOvr>
  <mc:AlternateContent xmlns:mc="http://schemas.openxmlformats.org/markup-compatibility/2006" xmlns:p14="http://schemas.microsoft.com/office/powerpoint/2010/main">
    <mc:Choice Requires="p14">
      <p:transition spd="slow" p14:dur="2000" advTm="185510"/>
    </mc:Choice>
    <mc:Fallback xmlns="">
      <p:transition spd="slow" advTm="1855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03</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420166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3.2. Proposed Method</a:t>
            </a:r>
            <a:endParaRPr lang="zh-CN" altLang="en-US" sz="28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412730" y="1703632"/>
            <a:ext cx="3477602"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1" dirty="0">
                <a:latin typeface="Cambria" panose="02040503050406030204" pitchFamily="18" charset="0"/>
                <a:ea typeface="Cambria" panose="02040503050406030204" pitchFamily="18" charset="0"/>
              </a:rPr>
              <a:t>Proposed Method</a:t>
            </a:r>
          </a:p>
          <a:p>
            <a:pPr marL="742950" lvl="1" indent="-285750">
              <a:lnSpc>
                <a:spcPct val="150000"/>
              </a:lnSpc>
              <a:buFont typeface="Arial" panose="020B0604020202020204" pitchFamily="34" charset="0"/>
              <a:buChar char="•"/>
            </a:pPr>
            <a:r>
              <a:rPr lang="en-US" altLang="zh-CN" dirty="0" err="1">
                <a:solidFill>
                  <a:srgbClr val="C00000"/>
                </a:solidFill>
                <a:latin typeface="Cambria" panose="02040503050406030204" pitchFamily="18" charset="0"/>
                <a:ea typeface="Cambria" panose="02040503050406030204" pitchFamily="18" charset="0"/>
              </a:rPr>
              <a:t>UNet</a:t>
            </a:r>
            <a:r>
              <a:rPr lang="en-US" altLang="zh-CN" dirty="0">
                <a:solidFill>
                  <a:srgbClr val="C00000"/>
                </a:solidFill>
                <a:latin typeface="Cambria" panose="02040503050406030204" pitchFamily="18" charset="0"/>
                <a:ea typeface="Cambria" panose="02040503050406030204" pitchFamily="18" charset="0"/>
              </a:rPr>
              <a:t> ——baseline</a:t>
            </a:r>
          </a:p>
          <a:p>
            <a:pPr marL="742950" lvl="1" indent="-285750">
              <a:lnSpc>
                <a:spcPct val="150000"/>
              </a:lnSpc>
              <a:buFont typeface="Arial" panose="020B0604020202020204" pitchFamily="34" charset="0"/>
              <a:buChar char="•"/>
            </a:pPr>
            <a:r>
              <a:rPr lang="en-US" altLang="zh-CN" dirty="0">
                <a:latin typeface="Cambria" panose="02040503050406030204" pitchFamily="18" charset="0"/>
                <a:ea typeface="Cambria" panose="02040503050406030204" pitchFamily="18" charset="0"/>
              </a:rPr>
              <a:t>Introduction of </a:t>
            </a:r>
            <a:r>
              <a:rPr lang="en-US" altLang="zh-CN" dirty="0">
                <a:solidFill>
                  <a:srgbClr val="C00000"/>
                </a:solidFill>
                <a:latin typeface="Cambria" panose="02040503050406030204" pitchFamily="18" charset="0"/>
                <a:ea typeface="Cambria" panose="02040503050406030204" pitchFamily="18" charset="0"/>
              </a:rPr>
              <a:t>Residual Blocks to avoid over-fitting</a:t>
            </a:r>
          </a:p>
          <a:p>
            <a:pPr marL="742950" lvl="1" indent="-285750">
              <a:lnSpc>
                <a:spcPct val="150000"/>
              </a:lnSpc>
              <a:buFont typeface="Arial" panose="020B0604020202020204" pitchFamily="34" charset="0"/>
              <a:buChar char="•"/>
            </a:pPr>
            <a:r>
              <a:rPr lang="en-US" altLang="zh-CN" dirty="0">
                <a:latin typeface="Cambria" panose="02040503050406030204" pitchFamily="18" charset="0"/>
                <a:ea typeface="Cambria" panose="02040503050406030204" pitchFamily="18" charset="0"/>
              </a:rPr>
              <a:t>Data Augmentation</a:t>
            </a:r>
          </a:p>
          <a:p>
            <a:pPr marL="742950" lvl="1" indent="-285750">
              <a:lnSpc>
                <a:spcPct val="150000"/>
              </a:lnSpc>
              <a:buFont typeface="Arial" panose="020B0604020202020204" pitchFamily="34" charset="0"/>
              <a:buChar char="•"/>
            </a:pPr>
            <a:r>
              <a:rPr lang="en-US" altLang="zh-CN" dirty="0">
                <a:latin typeface="Cambria" panose="02040503050406030204" pitchFamily="18" charset="0"/>
              </a:rPr>
              <a:t>Transfer Learning</a:t>
            </a:r>
          </a:p>
          <a:p>
            <a:pPr marL="742950" lvl="1" indent="-285750">
              <a:lnSpc>
                <a:spcPct val="150000"/>
              </a:lnSpc>
              <a:buFont typeface="Arial" panose="020B0604020202020204" pitchFamily="34" charset="0"/>
              <a:buChar char="•"/>
            </a:pPr>
            <a:r>
              <a:rPr lang="en-US" altLang="zh-CN" dirty="0">
                <a:solidFill>
                  <a:srgbClr val="C00000"/>
                </a:solidFill>
                <a:latin typeface="Cambria" panose="02040503050406030204" pitchFamily="18" charset="0"/>
              </a:rPr>
              <a:t>Custom Loss Functions and accuracy metrics</a:t>
            </a:r>
          </a:p>
          <a:p>
            <a:pPr marL="1200150" lvl="2" indent="-285750">
              <a:lnSpc>
                <a:spcPct val="150000"/>
              </a:lnSpc>
              <a:buFont typeface="Arial" panose="020B0604020202020204" pitchFamily="34" charset="0"/>
              <a:buChar char="•"/>
            </a:pPr>
            <a:r>
              <a:rPr lang="en-US" altLang="zh-CN" dirty="0" err="1">
                <a:latin typeface="Cambria" panose="02040503050406030204" pitchFamily="18" charset="0"/>
              </a:rPr>
              <a:t>IoU</a:t>
            </a:r>
            <a:r>
              <a:rPr lang="en-US" altLang="zh-CN" dirty="0">
                <a:latin typeface="Cambria" panose="02040503050406030204" pitchFamily="18" charset="0"/>
              </a:rPr>
              <a:t> and </a:t>
            </a:r>
            <a:r>
              <a:rPr lang="en-US" altLang="zh-CN" dirty="0" err="1">
                <a:latin typeface="Cambria" panose="02040503050406030204" pitchFamily="18" charset="0"/>
              </a:rPr>
              <a:t>lovasz</a:t>
            </a:r>
            <a:r>
              <a:rPr lang="en-US" altLang="zh-CN" dirty="0">
                <a:latin typeface="Cambria" panose="02040503050406030204" pitchFamily="18" charset="0"/>
              </a:rPr>
              <a:t> loss</a:t>
            </a:r>
            <a:endParaRPr lang="zh-CN" altLang="en-US" dirty="0">
              <a:latin typeface="Cambria" panose="02040503050406030204" pitchFamily="18" charset="0"/>
            </a:endParaRPr>
          </a:p>
        </p:txBody>
      </p:sp>
      <p:pic>
        <p:nvPicPr>
          <p:cNvPr id="11" name="图片 10">
            <a:extLst>
              <a:ext uri="{FF2B5EF4-FFF2-40B4-BE49-F238E27FC236}">
                <a16:creationId xmlns="" xmlns:a16="http://schemas.microsoft.com/office/drawing/2014/main" id="{1F20258A-8E83-48D3-90D6-DCA5EBE0B4CF}"/>
              </a:ext>
            </a:extLst>
          </p:cNvPr>
          <p:cNvPicPr>
            <a:picLocks noChangeAspect="1"/>
          </p:cNvPicPr>
          <p:nvPr/>
        </p:nvPicPr>
        <p:blipFill>
          <a:blip r:embed="rId3"/>
          <a:stretch>
            <a:fillRect/>
          </a:stretch>
        </p:blipFill>
        <p:spPr>
          <a:xfrm>
            <a:off x="3919265" y="2304850"/>
            <a:ext cx="5085660" cy="3497323"/>
          </a:xfrm>
          <a:prstGeom prst="rect">
            <a:avLst/>
          </a:prstGeom>
        </p:spPr>
      </p:pic>
      <p:sp>
        <p:nvSpPr>
          <p:cNvPr id="12" name="标题 3">
            <a:extLst>
              <a:ext uri="{FF2B5EF4-FFF2-40B4-BE49-F238E27FC236}">
                <a16:creationId xmlns="" xmlns:a16="http://schemas.microsoft.com/office/drawing/2014/main" id="{E327247A-D537-4108-AF11-9A183F273E27}"/>
              </a:ext>
            </a:extLst>
          </p:cNvPr>
          <p:cNvSpPr txBox="1">
            <a:spLocks/>
          </p:cNvSpPr>
          <p:nvPr/>
        </p:nvSpPr>
        <p:spPr>
          <a:xfrm>
            <a:off x="1062845" y="90866"/>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itchFamily="34" charset="-122"/>
                <a:ea typeface="微软雅黑" pitchFamily="34" charset="-122"/>
              </a:rPr>
              <a:t>Building Identification</a:t>
            </a:r>
            <a:endParaRPr lang="zh-CN" altLang="en-US" sz="28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93085288"/>
      </p:ext>
    </p:extLst>
  </p:cSld>
  <p:clrMapOvr>
    <a:masterClrMapping/>
  </p:clrMapOvr>
  <mc:AlternateContent xmlns:mc="http://schemas.openxmlformats.org/markup-compatibility/2006" xmlns:p14="http://schemas.microsoft.com/office/powerpoint/2010/main">
    <mc:Choice Requires="p14">
      <p:transition spd="slow" p14:dur="2000" advTm="57023"/>
    </mc:Choice>
    <mc:Fallback xmlns="">
      <p:transition spd="slow" advTm="57023"/>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03</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602261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3.3. Implementation and Results</a:t>
            </a:r>
            <a:endParaRPr lang="zh-CN" altLang="en-US" sz="2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13550" t="5064" r="11051" b="8939"/>
          <a:stretch/>
        </p:blipFill>
        <p:spPr>
          <a:xfrm>
            <a:off x="1074606" y="2507453"/>
            <a:ext cx="4412512" cy="3774558"/>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6628" t="6040" r="8489"/>
          <a:stretch/>
        </p:blipFill>
        <p:spPr>
          <a:xfrm>
            <a:off x="904010" y="2453275"/>
            <a:ext cx="6917784" cy="3828736"/>
          </a:xfrm>
          <a:prstGeom prst="rect">
            <a:avLst/>
          </a:prstGeom>
        </p:spPr>
      </p:pic>
      <p:sp>
        <p:nvSpPr>
          <p:cNvPr id="10" name="文本框 9"/>
          <p:cNvSpPr txBox="1"/>
          <p:nvPr/>
        </p:nvSpPr>
        <p:spPr>
          <a:xfrm>
            <a:off x="5055500" y="1747857"/>
            <a:ext cx="1522533" cy="369332"/>
          </a:xfrm>
          <a:prstGeom prst="rect">
            <a:avLst/>
          </a:prstGeom>
          <a:noFill/>
        </p:spPr>
        <p:txBody>
          <a:bodyPr wrap="none" rtlCol="0">
            <a:spAutoFit/>
          </a:bodyPr>
          <a:lstStyle/>
          <a:p>
            <a:r>
              <a:rPr lang="en-US" altLang="zh-CN" b="1" dirty="0">
                <a:latin typeface="Cambria" panose="02040503050406030204" pitchFamily="18" charset="0"/>
                <a:ea typeface="Cambria" panose="02040503050406030204" pitchFamily="18" charset="0"/>
              </a:rPr>
              <a:t>Training Log</a:t>
            </a:r>
            <a:endParaRPr lang="zh-CN" altLang="en-US" b="1" dirty="0">
              <a:latin typeface="Cambria" panose="02040503050406030204" pitchFamily="18" charset="0"/>
            </a:endParaRPr>
          </a:p>
        </p:txBody>
      </p:sp>
      <p:sp>
        <p:nvSpPr>
          <p:cNvPr id="15" name="文本框 14"/>
          <p:cNvSpPr txBox="1"/>
          <p:nvPr/>
        </p:nvSpPr>
        <p:spPr>
          <a:xfrm>
            <a:off x="412730" y="1693679"/>
            <a:ext cx="2029145" cy="369332"/>
          </a:xfrm>
          <a:prstGeom prst="rect">
            <a:avLst/>
          </a:prstGeom>
          <a:noFill/>
        </p:spPr>
        <p:txBody>
          <a:bodyPr wrap="none" rtlCol="0">
            <a:spAutoFit/>
          </a:bodyPr>
          <a:lstStyle/>
          <a:p>
            <a:r>
              <a:rPr lang="en-US" altLang="zh-CN" b="1" dirty="0">
                <a:latin typeface="Cambria" panose="02040503050406030204" pitchFamily="18" charset="0"/>
                <a:ea typeface="Cambria" panose="02040503050406030204" pitchFamily="18" charset="0"/>
              </a:rPr>
              <a:t>Training Samples</a:t>
            </a:r>
            <a:endParaRPr lang="zh-CN" altLang="en-US" b="1" dirty="0">
              <a:latin typeface="Cambria" panose="02040503050406030204" pitchFamily="18" charset="0"/>
            </a:endParaRPr>
          </a:p>
        </p:txBody>
      </p:sp>
      <p:sp>
        <p:nvSpPr>
          <p:cNvPr id="16" name="标题 3">
            <a:extLst>
              <a:ext uri="{FF2B5EF4-FFF2-40B4-BE49-F238E27FC236}">
                <a16:creationId xmlns="" xmlns:a16="http://schemas.microsoft.com/office/drawing/2014/main" id="{E327247A-D537-4108-AF11-9A183F273E27}"/>
              </a:ext>
            </a:extLst>
          </p:cNvPr>
          <p:cNvSpPr txBox="1">
            <a:spLocks/>
          </p:cNvSpPr>
          <p:nvPr/>
        </p:nvSpPr>
        <p:spPr>
          <a:xfrm>
            <a:off x="1062845" y="90866"/>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itchFamily="34" charset="-122"/>
                <a:ea typeface="微软雅黑" pitchFamily="34" charset="-122"/>
              </a:rPr>
              <a:t>Building Identification</a:t>
            </a:r>
            <a:endParaRPr lang="zh-CN" altLang="en-US" sz="2800" dirty="0">
              <a:solidFill>
                <a:schemeClr val="tx1">
                  <a:lumMod val="75000"/>
                  <a:lumOff val="2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063675668"/>
      </p:ext>
    </p:extLst>
  </p:cSld>
  <p:clrMapOvr>
    <a:masterClrMapping/>
  </p:clrMapOvr>
  <mc:AlternateContent xmlns:mc="http://schemas.openxmlformats.org/markup-compatibility/2006" xmlns:p14="http://schemas.microsoft.com/office/powerpoint/2010/main">
    <mc:Choice Requires="p14">
      <p:transition spd="slow" p14:dur="2000" advTm="35520"/>
    </mc:Choice>
    <mc:Fallback xmlns="">
      <p:transition spd="slow" advTm="35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03</a:t>
            </a:r>
          </a:p>
        </p:txBody>
      </p:sp>
      <p:sp>
        <p:nvSpPr>
          <p:cNvPr id="10" name="文本框 9"/>
          <p:cNvSpPr txBox="1"/>
          <p:nvPr/>
        </p:nvSpPr>
        <p:spPr>
          <a:xfrm>
            <a:off x="6042420" y="6120150"/>
            <a:ext cx="1640129" cy="369332"/>
          </a:xfrm>
          <a:prstGeom prst="rect">
            <a:avLst/>
          </a:prstGeom>
          <a:noFill/>
        </p:spPr>
        <p:txBody>
          <a:bodyPr wrap="none" rtlCol="0">
            <a:spAutoFit/>
          </a:bodyPr>
          <a:lstStyle/>
          <a:p>
            <a:r>
              <a:rPr lang="en-US" altLang="zh-CN" b="1" dirty="0">
                <a:latin typeface="Cambria" panose="02040503050406030204" pitchFamily="18" charset="0"/>
              </a:rPr>
              <a:t>Ground Truth</a:t>
            </a:r>
            <a:endParaRPr lang="zh-CN" altLang="en-US" b="1" dirty="0">
              <a:latin typeface="Cambria" panose="02040503050406030204" pitchFamily="18" charset="0"/>
            </a:endParaRPr>
          </a:p>
        </p:txBody>
      </p:sp>
      <p:sp>
        <p:nvSpPr>
          <p:cNvPr id="15" name="文本框 14"/>
          <p:cNvSpPr txBox="1"/>
          <p:nvPr/>
        </p:nvSpPr>
        <p:spPr>
          <a:xfrm>
            <a:off x="1301903" y="6120150"/>
            <a:ext cx="2476062" cy="369332"/>
          </a:xfrm>
          <a:prstGeom prst="rect">
            <a:avLst/>
          </a:prstGeom>
          <a:noFill/>
        </p:spPr>
        <p:txBody>
          <a:bodyPr wrap="none" rtlCol="0">
            <a:spAutoFit/>
          </a:bodyPr>
          <a:lstStyle/>
          <a:p>
            <a:r>
              <a:rPr lang="en-US" altLang="zh-CN" b="1" dirty="0">
                <a:latin typeface="Cambria" panose="02040503050406030204" pitchFamily="18" charset="0"/>
                <a:ea typeface="Cambria" panose="02040503050406030204" pitchFamily="18" charset="0"/>
              </a:rPr>
              <a:t>Segmentation Results</a:t>
            </a:r>
            <a:endParaRPr lang="zh-CN" altLang="en-US" b="1" dirty="0">
              <a:latin typeface="Cambria" panose="02040503050406030204" pitchFamily="18" charset="0"/>
            </a:endParaRP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25152" y="1955962"/>
            <a:ext cx="3856948" cy="3971938"/>
          </a:xfrm>
          <a:prstGeom prst="rect">
            <a:avLst/>
          </a:prstGeom>
          <a:ln w="19050">
            <a:solidFill>
              <a:schemeClr val="tx1"/>
            </a:solidFill>
          </a:ln>
          <a:effectLst/>
        </p:spPr>
      </p:pic>
      <p:pic>
        <p:nvPicPr>
          <p:cNvPr id="16" name="图片 15"/>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739738" y="1955963"/>
            <a:ext cx="3971938" cy="3971938"/>
          </a:xfrm>
          <a:prstGeom prst="rect">
            <a:avLst/>
          </a:prstGeom>
          <a:ln w="19050">
            <a:solidFill>
              <a:schemeClr val="tx1"/>
            </a:solidFill>
          </a:ln>
          <a:effectLst/>
        </p:spPr>
      </p:pic>
      <p:sp>
        <p:nvSpPr>
          <p:cNvPr id="17" name="文本框 16">
            <a:extLst>
              <a:ext uri="{FF2B5EF4-FFF2-40B4-BE49-F238E27FC236}">
                <a16:creationId xmlns="" xmlns:a16="http://schemas.microsoft.com/office/drawing/2014/main" id="{BA16AC4E-69A7-4D4B-B3C6-CBF3B852B1B5}"/>
              </a:ext>
            </a:extLst>
          </p:cNvPr>
          <p:cNvSpPr txBox="1"/>
          <p:nvPr/>
        </p:nvSpPr>
        <p:spPr>
          <a:xfrm>
            <a:off x="303349" y="1055826"/>
            <a:ext cx="602261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3.3. Implementation and Results</a:t>
            </a:r>
            <a:endParaRPr lang="zh-CN" altLang="en-US" sz="2800" b="1" dirty="0">
              <a:latin typeface="微软雅黑" panose="020B0503020204020204" pitchFamily="34" charset="-122"/>
              <a:ea typeface="微软雅黑" panose="020B0503020204020204" pitchFamily="34" charset="-122"/>
            </a:endParaRPr>
          </a:p>
        </p:txBody>
      </p:sp>
      <p:sp>
        <p:nvSpPr>
          <p:cNvPr id="14" name="标题 3">
            <a:extLst>
              <a:ext uri="{FF2B5EF4-FFF2-40B4-BE49-F238E27FC236}">
                <a16:creationId xmlns="" xmlns:a16="http://schemas.microsoft.com/office/drawing/2014/main" id="{E327247A-D537-4108-AF11-9A183F273E27}"/>
              </a:ext>
            </a:extLst>
          </p:cNvPr>
          <p:cNvSpPr txBox="1">
            <a:spLocks/>
          </p:cNvSpPr>
          <p:nvPr/>
        </p:nvSpPr>
        <p:spPr>
          <a:xfrm>
            <a:off x="1062845" y="90866"/>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dirty="0">
                <a:solidFill>
                  <a:schemeClr val="tx1">
                    <a:lumMod val="75000"/>
                    <a:lumOff val="25000"/>
                  </a:schemeClr>
                </a:solidFill>
                <a:latin typeface="微软雅黑" pitchFamily="34" charset="-122"/>
                <a:ea typeface="微软雅黑" pitchFamily="34" charset="-122"/>
              </a:rPr>
              <a:t>Building Identification</a:t>
            </a:r>
            <a:endParaRPr lang="zh-CN" altLang="en-US" sz="28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868904071"/>
      </p:ext>
    </p:extLst>
  </p:cSld>
  <p:clrMapOvr>
    <a:masterClrMapping/>
  </p:clrMapOvr>
  <mc:AlternateContent xmlns:mc="http://schemas.openxmlformats.org/markup-compatibility/2006" xmlns:p14="http://schemas.microsoft.com/office/powerpoint/2010/main">
    <mc:Choice Requires="p14">
      <p:transition spd="slow" p14:dur="2000" advTm="8190"/>
    </mc:Choice>
    <mc:Fallback xmlns="">
      <p:transition spd="slow" advTm="819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10" name="文本框 9"/>
          <p:cNvSpPr txBox="1"/>
          <p:nvPr/>
        </p:nvSpPr>
        <p:spPr>
          <a:xfrm>
            <a:off x="2051434" y="2651157"/>
            <a:ext cx="5187446" cy="1938992"/>
          </a:xfrm>
          <a:prstGeom prst="rect">
            <a:avLst/>
          </a:prstGeom>
          <a:noFill/>
        </p:spPr>
        <p:txBody>
          <a:bodyPr wrap="none" rtlCol="0">
            <a:spAutoFit/>
          </a:bodyPr>
          <a:lstStyle/>
          <a:p>
            <a:pPr algn="ctr"/>
            <a:r>
              <a:rPr kumimoji="1" lang="en-US" altLang="zh-CN" sz="6000" b="1" dirty="0">
                <a:solidFill>
                  <a:srgbClr val="014924"/>
                </a:solidFill>
                <a:effectLst>
                  <a:innerShdw blurRad="63500" dist="50800" dir="16200000">
                    <a:prstClr val="black">
                      <a:alpha val="50000"/>
                    </a:prstClr>
                  </a:innerShdw>
                </a:effectLst>
              </a:rPr>
              <a:t>THANK YOU</a:t>
            </a:r>
          </a:p>
          <a:p>
            <a:pPr algn="ctr"/>
            <a:r>
              <a:rPr kumimoji="1" lang="en-US" altLang="zh-CN" sz="6000" b="1" dirty="0">
                <a:solidFill>
                  <a:srgbClr val="014924"/>
                </a:solidFill>
                <a:effectLst>
                  <a:innerShdw blurRad="63500" dist="50800" dir="16200000">
                    <a:prstClr val="black">
                      <a:alpha val="50000"/>
                    </a:prstClr>
                  </a:innerShdw>
                </a:effectLst>
              </a:rPr>
              <a:t>FOR</a:t>
            </a:r>
            <a:r>
              <a:rPr kumimoji="1" lang="zh-CN" altLang="en-US" sz="6000" b="1" dirty="0">
                <a:solidFill>
                  <a:srgbClr val="014924"/>
                </a:solidFill>
                <a:effectLst>
                  <a:innerShdw blurRad="63500" dist="50800" dir="16200000">
                    <a:prstClr val="black">
                      <a:alpha val="50000"/>
                    </a:prstClr>
                  </a:innerShdw>
                </a:effectLst>
              </a:rPr>
              <a:t> </a:t>
            </a:r>
            <a:r>
              <a:rPr kumimoji="1" lang="en-US" altLang="zh-CN" sz="6000" b="1" dirty="0">
                <a:solidFill>
                  <a:srgbClr val="014924"/>
                </a:solidFill>
                <a:effectLst>
                  <a:innerShdw blurRad="63500" dist="50800" dir="16200000">
                    <a:prstClr val="black">
                      <a:alpha val="50000"/>
                    </a:prstClr>
                  </a:innerShdw>
                </a:effectLst>
              </a:rPr>
              <a:t>WATCHING</a:t>
            </a:r>
            <a:endParaRPr kumimoji="1" lang="zh-CN" altLang="en-US" sz="6000" b="1" dirty="0">
              <a:solidFill>
                <a:srgbClr val="014924"/>
              </a:solidFill>
              <a:effectLst>
                <a:innerShdw blurRad="63500" dist="50800" dir="16200000">
                  <a:prstClr val="black">
                    <a:alpha val="50000"/>
                  </a:prstClr>
                </a:innerShdw>
              </a:effectLst>
            </a:endParaRPr>
          </a:p>
        </p:txBody>
      </p:sp>
      <p:grpSp>
        <p:nvGrpSpPr>
          <p:cNvPr id="11" name="组 6"/>
          <p:cNvGrpSpPr/>
          <p:nvPr/>
        </p:nvGrpSpPr>
        <p:grpSpPr>
          <a:xfrm>
            <a:off x="1998537" y="2495683"/>
            <a:ext cx="5270653" cy="2343588"/>
            <a:chOff x="2568706" y="1299773"/>
            <a:chExt cx="3885039" cy="1992650"/>
          </a:xfrm>
          <a:solidFill>
            <a:srgbClr val="1E1E1E"/>
          </a:solidFill>
        </p:grpSpPr>
        <p:sp>
          <p:nvSpPr>
            <p:cNvPr id="12" name="矩形 11"/>
            <p:cNvSpPr/>
            <p:nvPr/>
          </p:nvSpPr>
          <p:spPr>
            <a:xfrm flipV="1">
              <a:off x="2806888" y="1299773"/>
              <a:ext cx="3469631" cy="38873"/>
            </a:xfrm>
            <a:prstGeom prst="rect">
              <a:avLst/>
            </a:prstGeom>
            <a:solidFill>
              <a:srgbClr val="014924"/>
            </a:solidFill>
            <a:ln>
              <a:solidFill>
                <a:srgbClr val="014924"/>
              </a:solid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014924"/>
                </a:solidFill>
              </a:endParaRPr>
            </a:p>
          </p:txBody>
        </p:sp>
        <p:sp>
          <p:nvSpPr>
            <p:cNvPr id="15" name="矩形 14"/>
            <p:cNvSpPr/>
            <p:nvPr/>
          </p:nvSpPr>
          <p:spPr>
            <a:xfrm flipV="1">
              <a:off x="2568706" y="3253550"/>
              <a:ext cx="3885039" cy="38873"/>
            </a:xfrm>
            <a:prstGeom prst="rect">
              <a:avLst/>
            </a:prstGeom>
            <a:solidFill>
              <a:srgbClr val="014924"/>
            </a:solidFill>
            <a:ln>
              <a:solidFill>
                <a:srgbClr val="014924"/>
              </a:solid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014924"/>
                </a:solidFill>
              </a:endParaRPr>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sp>
        <p:nvSpPr>
          <p:cNvPr id="2" name="矩形 1"/>
          <p:cNvSpPr/>
          <p:nvPr/>
        </p:nvSpPr>
        <p:spPr>
          <a:xfrm>
            <a:off x="7469221" y="5812641"/>
            <a:ext cx="1386932" cy="923330"/>
          </a:xfrm>
          <a:prstGeom prst="rect">
            <a:avLst/>
          </a:prstGeom>
        </p:spPr>
        <p:txBody>
          <a:bodyPr wrap="square">
            <a:spAutoFit/>
          </a:bodyPr>
          <a:lstStyle/>
          <a:p>
            <a:pPr algn="ctr">
              <a:lnSpc>
                <a:spcPct val="150000"/>
              </a:lnSpc>
            </a:pPr>
            <a:r>
              <a:rPr lang="en-US" altLang="zh-CN" dirty="0">
                <a:latin typeface="Perpetua" panose="02020502060401020303" pitchFamily="18" charset="0"/>
                <a:ea typeface="微软雅黑" panose="020B0503020204020204" pitchFamily="34" charset="-122"/>
              </a:rPr>
              <a:t>Penghua </a:t>
            </a:r>
            <a:r>
              <a:rPr lang="en-US" altLang="zh-CN" dirty="0" smtClean="0">
                <a:latin typeface="Perpetua" panose="02020502060401020303" pitchFamily="18" charset="0"/>
                <a:ea typeface="微软雅黑" panose="020B0503020204020204" pitchFamily="34" charset="-122"/>
              </a:rPr>
              <a:t>Liu</a:t>
            </a:r>
          </a:p>
          <a:p>
            <a:pPr algn="ctr">
              <a:lnSpc>
                <a:spcPct val="150000"/>
              </a:lnSpc>
            </a:pPr>
            <a:r>
              <a:rPr lang="en-US" altLang="zh-CN" dirty="0" smtClean="0">
                <a:latin typeface="Perpetua" panose="02020502060401020303" pitchFamily="18" charset="0"/>
                <a:ea typeface="微软雅黑" panose="020B0503020204020204" pitchFamily="34" charset="-122"/>
              </a:rPr>
              <a:t>2018/11/8</a:t>
            </a:r>
          </a:p>
        </p:txBody>
      </p:sp>
      <p:sp>
        <p:nvSpPr>
          <p:cNvPr id="13" name="Freeform 6"/>
          <p:cNvSpPr>
            <a:spLocks/>
          </p:cNvSpPr>
          <p:nvPr/>
        </p:nvSpPr>
        <p:spPr bwMode="auto">
          <a:xfrm>
            <a:off x="706" y="4710744"/>
            <a:ext cx="9143294" cy="1310312"/>
          </a:xfrm>
          <a:custGeom>
            <a:avLst/>
            <a:gdLst>
              <a:gd name="T0" fmla="*/ 5699 w 5699"/>
              <a:gd name="T1" fmla="*/ 0 h 581"/>
              <a:gd name="T2" fmla="*/ 5699 w 5699"/>
              <a:gd name="T3" fmla="*/ 141 h 581"/>
              <a:gd name="T4" fmla="*/ 5473 w 5699"/>
              <a:gd name="T5" fmla="*/ 202 h 581"/>
              <a:gd name="T6" fmla="*/ 5238 w 5699"/>
              <a:gd name="T7" fmla="*/ 258 h 581"/>
              <a:gd name="T8" fmla="*/ 4996 w 5699"/>
              <a:gd name="T9" fmla="*/ 310 h 581"/>
              <a:gd name="T10" fmla="*/ 4745 w 5699"/>
              <a:gd name="T11" fmla="*/ 357 h 581"/>
              <a:gd name="T12" fmla="*/ 4485 w 5699"/>
              <a:gd name="T13" fmla="*/ 399 h 581"/>
              <a:gd name="T14" fmla="*/ 4217 w 5699"/>
              <a:gd name="T15" fmla="*/ 437 h 581"/>
              <a:gd name="T16" fmla="*/ 3942 w 5699"/>
              <a:gd name="T17" fmla="*/ 470 h 581"/>
              <a:gd name="T18" fmla="*/ 3658 w 5699"/>
              <a:gd name="T19" fmla="*/ 500 h 581"/>
              <a:gd name="T20" fmla="*/ 3368 w 5699"/>
              <a:gd name="T21" fmla="*/ 524 h 581"/>
              <a:gd name="T22" fmla="*/ 3068 w 5699"/>
              <a:gd name="T23" fmla="*/ 545 h 581"/>
              <a:gd name="T24" fmla="*/ 2760 w 5699"/>
              <a:gd name="T25" fmla="*/ 561 h 581"/>
              <a:gd name="T26" fmla="*/ 2443 w 5699"/>
              <a:gd name="T27" fmla="*/ 571 h 581"/>
              <a:gd name="T28" fmla="*/ 2119 w 5699"/>
              <a:gd name="T29" fmla="*/ 578 h 581"/>
              <a:gd name="T30" fmla="*/ 1787 w 5699"/>
              <a:gd name="T31" fmla="*/ 581 h 581"/>
              <a:gd name="T32" fmla="*/ 1445 w 5699"/>
              <a:gd name="T33" fmla="*/ 580 h 581"/>
              <a:gd name="T34" fmla="*/ 1095 w 5699"/>
              <a:gd name="T35" fmla="*/ 573 h 581"/>
              <a:gd name="T36" fmla="*/ 738 w 5699"/>
              <a:gd name="T37" fmla="*/ 561 h 581"/>
              <a:gd name="T38" fmla="*/ 375 w 5699"/>
              <a:gd name="T39" fmla="*/ 547 h 581"/>
              <a:gd name="T40" fmla="*/ 0 w 5699"/>
              <a:gd name="T41" fmla="*/ 526 h 581"/>
              <a:gd name="T42" fmla="*/ 0 w 5699"/>
              <a:gd name="T43" fmla="*/ 503 h 581"/>
              <a:gd name="T44" fmla="*/ 394 w 5699"/>
              <a:gd name="T45" fmla="*/ 515 h 581"/>
              <a:gd name="T46" fmla="*/ 779 w 5699"/>
              <a:gd name="T47" fmla="*/ 524 h 581"/>
              <a:gd name="T48" fmla="*/ 1155 w 5699"/>
              <a:gd name="T49" fmla="*/ 527 h 581"/>
              <a:gd name="T50" fmla="*/ 1522 w 5699"/>
              <a:gd name="T51" fmla="*/ 526 h 581"/>
              <a:gd name="T52" fmla="*/ 1879 w 5699"/>
              <a:gd name="T53" fmla="*/ 519 h 581"/>
              <a:gd name="T54" fmla="*/ 2227 w 5699"/>
              <a:gd name="T55" fmla="*/ 507 h 581"/>
              <a:gd name="T56" fmla="*/ 2567 w 5699"/>
              <a:gd name="T57" fmla="*/ 491 h 581"/>
              <a:gd name="T58" fmla="*/ 2898 w 5699"/>
              <a:gd name="T59" fmla="*/ 470 h 581"/>
              <a:gd name="T60" fmla="*/ 3218 w 5699"/>
              <a:gd name="T61" fmla="*/ 446 h 581"/>
              <a:gd name="T62" fmla="*/ 3530 w 5699"/>
              <a:gd name="T63" fmla="*/ 414 h 581"/>
              <a:gd name="T64" fmla="*/ 3832 w 5699"/>
              <a:gd name="T65" fmla="*/ 380 h 581"/>
              <a:gd name="T66" fmla="*/ 4127 w 5699"/>
              <a:gd name="T67" fmla="*/ 339 h 581"/>
              <a:gd name="T68" fmla="*/ 4412 w 5699"/>
              <a:gd name="T69" fmla="*/ 294 h 581"/>
              <a:gd name="T70" fmla="*/ 4687 w 5699"/>
              <a:gd name="T71" fmla="*/ 245 h 581"/>
              <a:gd name="T72" fmla="*/ 4954 w 5699"/>
              <a:gd name="T73" fmla="*/ 192 h 581"/>
              <a:gd name="T74" fmla="*/ 5211 w 5699"/>
              <a:gd name="T75" fmla="*/ 132 h 581"/>
              <a:gd name="T76" fmla="*/ 5459 w 5699"/>
              <a:gd name="T77" fmla="*/ 68 h 581"/>
              <a:gd name="T78" fmla="*/ 5699 w 5699"/>
              <a:gd name="T7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99" h="581">
                <a:moveTo>
                  <a:pt x="5699" y="0"/>
                </a:moveTo>
                <a:lnTo>
                  <a:pt x="5699" y="141"/>
                </a:lnTo>
                <a:lnTo>
                  <a:pt x="5473" y="202"/>
                </a:lnTo>
                <a:lnTo>
                  <a:pt x="5238" y="258"/>
                </a:lnTo>
                <a:lnTo>
                  <a:pt x="4996" y="310"/>
                </a:lnTo>
                <a:lnTo>
                  <a:pt x="4745" y="357"/>
                </a:lnTo>
                <a:lnTo>
                  <a:pt x="4485" y="399"/>
                </a:lnTo>
                <a:lnTo>
                  <a:pt x="4217" y="437"/>
                </a:lnTo>
                <a:lnTo>
                  <a:pt x="3942" y="470"/>
                </a:lnTo>
                <a:lnTo>
                  <a:pt x="3658" y="500"/>
                </a:lnTo>
                <a:lnTo>
                  <a:pt x="3368" y="524"/>
                </a:lnTo>
                <a:lnTo>
                  <a:pt x="3068" y="545"/>
                </a:lnTo>
                <a:lnTo>
                  <a:pt x="2760" y="561"/>
                </a:lnTo>
                <a:lnTo>
                  <a:pt x="2443" y="571"/>
                </a:lnTo>
                <a:lnTo>
                  <a:pt x="2119" y="578"/>
                </a:lnTo>
                <a:lnTo>
                  <a:pt x="1787" y="581"/>
                </a:lnTo>
                <a:lnTo>
                  <a:pt x="1445" y="580"/>
                </a:lnTo>
                <a:lnTo>
                  <a:pt x="1095" y="573"/>
                </a:lnTo>
                <a:lnTo>
                  <a:pt x="738" y="561"/>
                </a:lnTo>
                <a:lnTo>
                  <a:pt x="375" y="547"/>
                </a:lnTo>
                <a:lnTo>
                  <a:pt x="0" y="526"/>
                </a:lnTo>
                <a:lnTo>
                  <a:pt x="0" y="503"/>
                </a:lnTo>
                <a:lnTo>
                  <a:pt x="394" y="515"/>
                </a:lnTo>
                <a:lnTo>
                  <a:pt x="779" y="524"/>
                </a:lnTo>
                <a:lnTo>
                  <a:pt x="1155" y="527"/>
                </a:lnTo>
                <a:lnTo>
                  <a:pt x="1522" y="526"/>
                </a:lnTo>
                <a:lnTo>
                  <a:pt x="1879" y="519"/>
                </a:lnTo>
                <a:lnTo>
                  <a:pt x="2227" y="507"/>
                </a:lnTo>
                <a:lnTo>
                  <a:pt x="2567" y="491"/>
                </a:lnTo>
                <a:lnTo>
                  <a:pt x="2898" y="470"/>
                </a:lnTo>
                <a:lnTo>
                  <a:pt x="3218" y="446"/>
                </a:lnTo>
                <a:lnTo>
                  <a:pt x="3530" y="414"/>
                </a:lnTo>
                <a:lnTo>
                  <a:pt x="3832" y="380"/>
                </a:lnTo>
                <a:lnTo>
                  <a:pt x="4127" y="339"/>
                </a:lnTo>
                <a:lnTo>
                  <a:pt x="4412" y="294"/>
                </a:lnTo>
                <a:lnTo>
                  <a:pt x="4687" y="245"/>
                </a:lnTo>
                <a:lnTo>
                  <a:pt x="4954" y="192"/>
                </a:lnTo>
                <a:lnTo>
                  <a:pt x="5211" y="132"/>
                </a:lnTo>
                <a:lnTo>
                  <a:pt x="5459" y="68"/>
                </a:lnTo>
                <a:lnTo>
                  <a:pt x="5699" y="0"/>
                </a:lnTo>
                <a:close/>
              </a:path>
            </a:pathLst>
          </a:custGeom>
          <a:solidFill>
            <a:srgbClr val="014924"/>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4" name="Freeform 11"/>
          <p:cNvSpPr>
            <a:spLocks/>
          </p:cNvSpPr>
          <p:nvPr/>
        </p:nvSpPr>
        <p:spPr bwMode="auto">
          <a:xfrm>
            <a:off x="-2911" y="899098"/>
            <a:ext cx="9143294" cy="2320673"/>
          </a:xfrm>
          <a:custGeom>
            <a:avLst/>
            <a:gdLst>
              <a:gd name="T0" fmla="*/ 4995 w 5699"/>
              <a:gd name="T1" fmla="*/ 0 h 1029"/>
              <a:gd name="T2" fmla="*/ 5344 w 5699"/>
              <a:gd name="T3" fmla="*/ 3 h 1029"/>
              <a:gd name="T4" fmla="*/ 5699 w 5699"/>
              <a:gd name="T5" fmla="*/ 12 h 1029"/>
              <a:gd name="T6" fmla="*/ 5699 w 5699"/>
              <a:gd name="T7" fmla="*/ 43 h 1029"/>
              <a:gd name="T8" fmla="*/ 5324 w 5699"/>
              <a:gd name="T9" fmla="*/ 45 h 1029"/>
              <a:gd name="T10" fmla="*/ 4959 w 5699"/>
              <a:gd name="T11" fmla="*/ 52 h 1029"/>
              <a:gd name="T12" fmla="*/ 4602 w 5699"/>
              <a:gd name="T13" fmla="*/ 66 h 1029"/>
              <a:gd name="T14" fmla="*/ 4254 w 5699"/>
              <a:gd name="T15" fmla="*/ 85 h 1029"/>
              <a:gd name="T16" fmla="*/ 3912 w 5699"/>
              <a:gd name="T17" fmla="*/ 109 h 1029"/>
              <a:gd name="T18" fmla="*/ 3580 w 5699"/>
              <a:gd name="T19" fmla="*/ 139 h 1029"/>
              <a:gd name="T20" fmla="*/ 3256 w 5699"/>
              <a:gd name="T21" fmla="*/ 174 h 1029"/>
              <a:gd name="T22" fmla="*/ 2939 w 5699"/>
              <a:gd name="T23" fmla="*/ 214 h 1029"/>
              <a:gd name="T24" fmla="*/ 2631 w 5699"/>
              <a:gd name="T25" fmla="*/ 261 h 1029"/>
              <a:gd name="T26" fmla="*/ 2331 w 5699"/>
              <a:gd name="T27" fmla="*/ 313 h 1029"/>
              <a:gd name="T28" fmla="*/ 2039 w 5699"/>
              <a:gd name="T29" fmla="*/ 371 h 1029"/>
              <a:gd name="T30" fmla="*/ 1757 w 5699"/>
              <a:gd name="T31" fmla="*/ 433 h 1029"/>
              <a:gd name="T32" fmla="*/ 1480 w 5699"/>
              <a:gd name="T33" fmla="*/ 501 h 1029"/>
              <a:gd name="T34" fmla="*/ 1214 w 5699"/>
              <a:gd name="T35" fmla="*/ 576 h 1029"/>
              <a:gd name="T36" fmla="*/ 954 w 5699"/>
              <a:gd name="T37" fmla="*/ 654 h 1029"/>
              <a:gd name="T38" fmla="*/ 703 w 5699"/>
              <a:gd name="T39" fmla="*/ 740 h 1029"/>
              <a:gd name="T40" fmla="*/ 461 w 5699"/>
              <a:gd name="T41" fmla="*/ 830 h 1029"/>
              <a:gd name="T42" fmla="*/ 226 w 5699"/>
              <a:gd name="T43" fmla="*/ 926 h 1029"/>
              <a:gd name="T44" fmla="*/ 0 w 5699"/>
              <a:gd name="T45" fmla="*/ 1029 h 1029"/>
              <a:gd name="T46" fmla="*/ 0 w 5699"/>
              <a:gd name="T47" fmla="*/ 832 h 1029"/>
              <a:gd name="T48" fmla="*/ 214 w 5699"/>
              <a:gd name="T49" fmla="*/ 741 h 1029"/>
              <a:gd name="T50" fmla="*/ 437 w 5699"/>
              <a:gd name="T51" fmla="*/ 656 h 1029"/>
              <a:gd name="T52" fmla="*/ 667 w 5699"/>
              <a:gd name="T53" fmla="*/ 576 h 1029"/>
              <a:gd name="T54" fmla="*/ 904 w 5699"/>
              <a:gd name="T55" fmla="*/ 501 h 1029"/>
              <a:gd name="T56" fmla="*/ 1147 w 5699"/>
              <a:gd name="T57" fmla="*/ 432 h 1029"/>
              <a:gd name="T58" fmla="*/ 1400 w 5699"/>
              <a:gd name="T59" fmla="*/ 367 h 1029"/>
              <a:gd name="T60" fmla="*/ 1659 w 5699"/>
              <a:gd name="T61" fmla="*/ 308 h 1029"/>
              <a:gd name="T62" fmla="*/ 1926 w 5699"/>
              <a:gd name="T63" fmla="*/ 254 h 1029"/>
              <a:gd name="T64" fmla="*/ 2199 w 5699"/>
              <a:gd name="T65" fmla="*/ 205 h 1029"/>
              <a:gd name="T66" fmla="*/ 2481 w 5699"/>
              <a:gd name="T67" fmla="*/ 162 h 1029"/>
              <a:gd name="T68" fmla="*/ 2768 w 5699"/>
              <a:gd name="T69" fmla="*/ 123 h 1029"/>
              <a:gd name="T70" fmla="*/ 3064 w 5699"/>
              <a:gd name="T71" fmla="*/ 90 h 1029"/>
              <a:gd name="T72" fmla="*/ 3367 w 5699"/>
              <a:gd name="T73" fmla="*/ 62 h 1029"/>
              <a:gd name="T74" fmla="*/ 3679 w 5699"/>
              <a:gd name="T75" fmla="*/ 40 h 1029"/>
              <a:gd name="T76" fmla="*/ 3998 w 5699"/>
              <a:gd name="T77" fmla="*/ 21 h 1029"/>
              <a:gd name="T78" fmla="*/ 4323 w 5699"/>
              <a:gd name="T79" fmla="*/ 8 h 1029"/>
              <a:gd name="T80" fmla="*/ 4656 w 5699"/>
              <a:gd name="T81" fmla="*/ 2 h 1029"/>
              <a:gd name="T82" fmla="*/ 4995 w 5699"/>
              <a:gd name="T83"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99" h="1029">
                <a:moveTo>
                  <a:pt x="4995" y="0"/>
                </a:moveTo>
                <a:lnTo>
                  <a:pt x="5344" y="3"/>
                </a:lnTo>
                <a:lnTo>
                  <a:pt x="5699" y="12"/>
                </a:lnTo>
                <a:lnTo>
                  <a:pt x="5699" y="43"/>
                </a:lnTo>
                <a:lnTo>
                  <a:pt x="5324" y="45"/>
                </a:lnTo>
                <a:lnTo>
                  <a:pt x="4959" y="52"/>
                </a:lnTo>
                <a:lnTo>
                  <a:pt x="4602" y="66"/>
                </a:lnTo>
                <a:lnTo>
                  <a:pt x="4254" y="85"/>
                </a:lnTo>
                <a:lnTo>
                  <a:pt x="3912" y="109"/>
                </a:lnTo>
                <a:lnTo>
                  <a:pt x="3580" y="139"/>
                </a:lnTo>
                <a:lnTo>
                  <a:pt x="3256" y="174"/>
                </a:lnTo>
                <a:lnTo>
                  <a:pt x="2939" y="214"/>
                </a:lnTo>
                <a:lnTo>
                  <a:pt x="2631" y="261"/>
                </a:lnTo>
                <a:lnTo>
                  <a:pt x="2331" y="313"/>
                </a:lnTo>
                <a:lnTo>
                  <a:pt x="2039" y="371"/>
                </a:lnTo>
                <a:lnTo>
                  <a:pt x="1757" y="433"/>
                </a:lnTo>
                <a:lnTo>
                  <a:pt x="1480" y="501"/>
                </a:lnTo>
                <a:lnTo>
                  <a:pt x="1214" y="576"/>
                </a:lnTo>
                <a:lnTo>
                  <a:pt x="954" y="654"/>
                </a:lnTo>
                <a:lnTo>
                  <a:pt x="703" y="740"/>
                </a:lnTo>
                <a:lnTo>
                  <a:pt x="461" y="830"/>
                </a:lnTo>
                <a:lnTo>
                  <a:pt x="226" y="926"/>
                </a:lnTo>
                <a:lnTo>
                  <a:pt x="0" y="1029"/>
                </a:lnTo>
                <a:lnTo>
                  <a:pt x="0" y="832"/>
                </a:lnTo>
                <a:lnTo>
                  <a:pt x="214" y="741"/>
                </a:lnTo>
                <a:lnTo>
                  <a:pt x="437" y="656"/>
                </a:lnTo>
                <a:lnTo>
                  <a:pt x="667" y="576"/>
                </a:lnTo>
                <a:lnTo>
                  <a:pt x="904" y="501"/>
                </a:lnTo>
                <a:lnTo>
                  <a:pt x="1147" y="432"/>
                </a:lnTo>
                <a:lnTo>
                  <a:pt x="1400" y="367"/>
                </a:lnTo>
                <a:lnTo>
                  <a:pt x="1659" y="308"/>
                </a:lnTo>
                <a:lnTo>
                  <a:pt x="1926" y="254"/>
                </a:lnTo>
                <a:lnTo>
                  <a:pt x="2199" y="205"/>
                </a:lnTo>
                <a:lnTo>
                  <a:pt x="2481" y="162"/>
                </a:lnTo>
                <a:lnTo>
                  <a:pt x="2768" y="123"/>
                </a:lnTo>
                <a:lnTo>
                  <a:pt x="3064" y="90"/>
                </a:lnTo>
                <a:lnTo>
                  <a:pt x="3367" y="62"/>
                </a:lnTo>
                <a:lnTo>
                  <a:pt x="3679" y="40"/>
                </a:lnTo>
                <a:lnTo>
                  <a:pt x="3998" y="21"/>
                </a:lnTo>
                <a:lnTo>
                  <a:pt x="4323" y="8"/>
                </a:lnTo>
                <a:lnTo>
                  <a:pt x="4656" y="2"/>
                </a:lnTo>
                <a:lnTo>
                  <a:pt x="4995" y="0"/>
                </a:lnTo>
                <a:close/>
              </a:path>
            </a:pathLst>
          </a:custGeom>
          <a:solidFill>
            <a:srgbClr val="014924"/>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68461989"/>
      </p:ext>
    </p:extLst>
  </p:cSld>
  <p:clrMapOvr>
    <a:masterClrMapping/>
  </p:clrMapOvr>
  <mc:AlternateContent xmlns:mc="http://schemas.openxmlformats.org/markup-compatibility/2006" xmlns:p14="http://schemas.microsoft.com/office/powerpoint/2010/main">
    <mc:Choice Requires="p14">
      <p:transition spd="slow" p14:dur="2000" advTm="2576"/>
    </mc:Choice>
    <mc:Fallback xmlns="">
      <p:transition spd="slow" advTm="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693895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Convolutional Neural Network (CNN)</a:t>
            </a:r>
            <a:endParaRPr lang="zh-CN" altLang="en-US" sz="2800" b="1"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5"/>
          <a:stretch>
            <a:fillRect/>
          </a:stretch>
        </p:blipFill>
        <p:spPr>
          <a:xfrm>
            <a:off x="-74838" y="1563159"/>
            <a:ext cx="6819023" cy="2574892"/>
          </a:xfrm>
          <a:prstGeom prst="rect">
            <a:avLst/>
          </a:prstGeom>
        </p:spPr>
      </p:pic>
      <p:pic>
        <p:nvPicPr>
          <p:cNvPr id="18" name="图片 17"/>
          <p:cNvPicPr>
            <a:picLocks noChangeAspect="1"/>
          </p:cNvPicPr>
          <p:nvPr/>
        </p:nvPicPr>
        <p:blipFill>
          <a:blip r:embed="rId6"/>
          <a:stretch>
            <a:fillRect/>
          </a:stretch>
        </p:blipFill>
        <p:spPr>
          <a:xfrm>
            <a:off x="0" y="4605508"/>
            <a:ext cx="4182203" cy="1845245"/>
          </a:xfrm>
          <a:prstGeom prst="rect">
            <a:avLst/>
          </a:prstGeom>
        </p:spPr>
      </p:pic>
      <p:sp>
        <p:nvSpPr>
          <p:cNvPr id="19" name="文本框 18"/>
          <p:cNvSpPr txBox="1"/>
          <p:nvPr/>
        </p:nvSpPr>
        <p:spPr>
          <a:xfrm>
            <a:off x="4163153" y="5158798"/>
            <a:ext cx="985206" cy="369332"/>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r>
              <a:rPr lang="en-US" altLang="zh-CN" b="1" dirty="0">
                <a:latin typeface="Cambria" panose="02040503050406030204" pitchFamily="18" charset="0"/>
                <a:ea typeface="Cambria" panose="02040503050406030204" pitchFamily="18" charset="0"/>
              </a:rPr>
              <a:t>Pooling</a:t>
            </a:r>
            <a:endParaRPr lang="zh-CN" altLang="en-US" b="1" dirty="0">
              <a:latin typeface="Cambria" panose="02040503050406030204" pitchFamily="18" charset="0"/>
            </a:endParaRPr>
          </a:p>
        </p:txBody>
      </p:sp>
      <p:pic>
        <p:nvPicPr>
          <p:cNvPr id="20" name="图片 19"/>
          <p:cNvPicPr>
            <a:picLocks noChangeAspect="1"/>
          </p:cNvPicPr>
          <p:nvPr/>
        </p:nvPicPr>
        <p:blipFill>
          <a:blip r:embed="rId7"/>
          <a:stretch>
            <a:fillRect/>
          </a:stretch>
        </p:blipFill>
        <p:spPr>
          <a:xfrm>
            <a:off x="5303379" y="4655839"/>
            <a:ext cx="1711232" cy="2144644"/>
          </a:xfrm>
          <a:prstGeom prst="rect">
            <a:avLst/>
          </a:prstGeom>
        </p:spPr>
      </p:pic>
      <p:sp>
        <p:nvSpPr>
          <p:cNvPr id="21" name="左箭头 20"/>
          <p:cNvSpPr/>
          <p:nvPr/>
        </p:nvSpPr>
        <p:spPr>
          <a:xfrm flipH="1">
            <a:off x="4186067" y="5481596"/>
            <a:ext cx="1094176" cy="5139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p:nvPr/>
        </p:nvCxnSpPr>
        <p:spPr>
          <a:xfrm flipH="1">
            <a:off x="3209926" y="3514725"/>
            <a:ext cx="1426441" cy="111766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946610" y="3351475"/>
            <a:ext cx="3463465" cy="124788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rotWithShape="1">
          <a:blip r:embed="rId8"/>
          <a:srcRect l="24788"/>
          <a:stretch/>
        </p:blipFill>
        <p:spPr>
          <a:xfrm>
            <a:off x="7037747" y="4655839"/>
            <a:ext cx="2106253" cy="2144644"/>
          </a:xfrm>
          <a:prstGeom prst="rect">
            <a:avLst/>
          </a:prstGeom>
        </p:spPr>
      </p:pic>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2845" y="1577721"/>
            <a:ext cx="2861755" cy="2867025"/>
          </a:xfrm>
          <a:prstGeom prst="rect">
            <a:avLst/>
          </a:prstGeom>
        </p:spPr>
      </p:pic>
      <p:sp>
        <p:nvSpPr>
          <p:cNvPr id="24"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Tree>
    <p:custDataLst>
      <p:tags r:id="rId1"/>
    </p:custDataLst>
    <p:extLst>
      <p:ext uri="{BB962C8B-B14F-4D97-AF65-F5344CB8AC3E}">
        <p14:creationId xmlns:p14="http://schemas.microsoft.com/office/powerpoint/2010/main" val="574125588"/>
      </p:ext>
    </p:extLst>
  </p:cSld>
  <p:clrMapOvr>
    <a:masterClrMapping/>
  </p:clrMapOvr>
  <mc:AlternateContent xmlns:mc="http://schemas.openxmlformats.org/markup-compatibility/2006" xmlns:p14="http://schemas.microsoft.com/office/powerpoint/2010/main">
    <mc:Choice Requires="p14">
      <p:transition spd="slow" p14:dur="2000" advTm="188263"/>
    </mc:Choice>
    <mc:Fallback xmlns="">
      <p:transition spd="slow" advTm="1882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6938951"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Convolutional Neural Network (CNN)</a:t>
            </a:r>
            <a:endParaRPr lang="zh-CN" altLang="en-US" sz="2800" b="1" dirty="0">
              <a:latin typeface="微软雅黑" panose="020B0503020204020204" pitchFamily="34" charset="-122"/>
              <a:ea typeface="微软雅黑" panose="020B0503020204020204" pitchFamily="34" charset="-122"/>
            </a:endParaRPr>
          </a:p>
        </p:txBody>
      </p:sp>
      <p:pic>
        <p:nvPicPr>
          <p:cNvPr id="1026" name="Picture 2" descr="https://timgsa.baidu.com/timg?image&amp;quality=80&amp;size=b9999_10000&amp;sec=1540645977231&amp;di=a227f3c3206e8db8fcbda54eb9df840f&amp;imgtype=0&amp;src=http%3A%2F%2Fn.sinaimg.cn%2Ftranslate%2F20170829%2FVsnO-fykiufe734716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25" y="4264217"/>
            <a:ext cx="74390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5033935" y="1576506"/>
            <a:ext cx="3252815" cy="2604526"/>
          </a:xfrm>
          <a:prstGeom prst="rect">
            <a:avLst/>
          </a:prstGeom>
        </p:spPr>
      </p:pic>
      <p:sp>
        <p:nvSpPr>
          <p:cNvPr id="10" name="文本框 9"/>
          <p:cNvSpPr txBox="1"/>
          <p:nvPr/>
        </p:nvSpPr>
        <p:spPr>
          <a:xfrm>
            <a:off x="3255446" y="6474017"/>
            <a:ext cx="2266839" cy="276999"/>
          </a:xfrm>
          <a:prstGeom prst="rect">
            <a:avLst/>
          </a:prstGeom>
          <a:noFill/>
        </p:spPr>
        <p:txBody>
          <a:bodyPr wrap="none" rtlCol="0">
            <a:spAutoFit/>
          </a:bodyPr>
          <a:lstStyle/>
          <a:p>
            <a:r>
              <a:rPr lang="en-US" altLang="zh-CN" sz="1200" dirty="0" err="1">
                <a:latin typeface="Cambria" panose="02040503050406030204" pitchFamily="18" charset="0"/>
                <a:ea typeface="Cambria" panose="02040503050406030204" pitchFamily="18" charset="0"/>
              </a:rPr>
              <a:t>AlexNet</a:t>
            </a:r>
            <a:r>
              <a:rPr lang="en-US" altLang="zh-CN" sz="1200" dirty="0">
                <a:latin typeface="Cambria" panose="02040503050406030204" pitchFamily="18" charset="0"/>
                <a:ea typeface="Cambria" panose="02040503050406030204" pitchFamily="18" charset="0"/>
              </a:rPr>
              <a:t>(</a:t>
            </a:r>
            <a:r>
              <a:rPr lang="en-US" altLang="zh-CN" sz="1200" dirty="0" err="1">
                <a:latin typeface="Cambria" panose="02040503050406030204" pitchFamily="18" charset="0"/>
                <a:ea typeface="Cambria" panose="02040503050406030204" pitchFamily="18" charset="0"/>
              </a:rPr>
              <a:t>Krizhevsky</a:t>
            </a:r>
            <a:r>
              <a:rPr lang="en-US" altLang="zh-CN" sz="1200" dirty="0">
                <a:latin typeface="Cambria" panose="02040503050406030204" pitchFamily="18" charset="0"/>
                <a:ea typeface="Cambria" panose="02040503050406030204" pitchFamily="18" charset="0"/>
              </a:rPr>
              <a:t> et al, 2012)</a:t>
            </a:r>
            <a:endParaRPr lang="zh-CN" altLang="en-US" sz="1200" dirty="0">
              <a:latin typeface="Cambria" panose="02040503050406030204" pitchFamily="18" charset="0"/>
            </a:endParaRPr>
          </a:p>
        </p:txBody>
      </p:sp>
      <p:pic>
        <p:nvPicPr>
          <p:cNvPr id="11" name="图片 10"/>
          <p:cNvPicPr>
            <a:picLocks noChangeAspect="1"/>
          </p:cNvPicPr>
          <p:nvPr/>
        </p:nvPicPr>
        <p:blipFill>
          <a:blip r:embed="rId6"/>
          <a:stretch>
            <a:fillRect/>
          </a:stretch>
        </p:blipFill>
        <p:spPr>
          <a:xfrm>
            <a:off x="847725" y="1563159"/>
            <a:ext cx="3464169" cy="2615333"/>
          </a:xfrm>
          <a:prstGeom prst="rect">
            <a:avLst/>
          </a:prstGeom>
        </p:spPr>
      </p:pic>
      <p:sp>
        <p:nvSpPr>
          <p:cNvPr id="15"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Tree>
    <p:extLst>
      <p:ext uri="{BB962C8B-B14F-4D97-AF65-F5344CB8AC3E}">
        <p14:creationId xmlns:p14="http://schemas.microsoft.com/office/powerpoint/2010/main" val="391938680"/>
      </p:ext>
    </p:extLst>
  </p:cSld>
  <p:clrMapOvr>
    <a:masterClrMapping/>
  </p:clrMapOvr>
  <mc:AlternateContent xmlns:mc="http://schemas.openxmlformats.org/markup-compatibility/2006" xmlns:p14="http://schemas.microsoft.com/office/powerpoint/2010/main">
    <mc:Choice Requires="p14">
      <p:transition spd="slow" p14:dur="2000" advTm="81793"/>
    </mc:Choice>
    <mc:Fallback xmlns="">
      <p:transition spd="slow" advTm="8179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4976042"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Tricks to avoid over-fitting</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850" y="1776706"/>
            <a:ext cx="3952875" cy="2015895"/>
          </a:xfrm>
          <a:prstGeom prst="rect">
            <a:avLst/>
          </a:prstGeom>
        </p:spPr>
      </p:pic>
      <p:pic>
        <p:nvPicPr>
          <p:cNvPr id="10" name="图片 9"/>
          <p:cNvPicPr>
            <a:picLocks noChangeAspect="1"/>
          </p:cNvPicPr>
          <p:nvPr/>
        </p:nvPicPr>
        <p:blipFill>
          <a:blip r:embed="rId5"/>
          <a:stretch>
            <a:fillRect/>
          </a:stretch>
        </p:blipFill>
        <p:spPr>
          <a:xfrm>
            <a:off x="738187" y="1801876"/>
            <a:ext cx="3762375" cy="1990725"/>
          </a:xfrm>
          <a:prstGeom prst="rect">
            <a:avLst/>
          </a:prstGeom>
        </p:spPr>
      </p:pic>
      <p:sp>
        <p:nvSpPr>
          <p:cNvPr id="11" name="文本框 10"/>
          <p:cNvSpPr txBox="1"/>
          <p:nvPr/>
        </p:nvSpPr>
        <p:spPr>
          <a:xfrm>
            <a:off x="1612912" y="3792601"/>
            <a:ext cx="2012923" cy="369332"/>
          </a:xfrm>
          <a:prstGeom prst="rect">
            <a:avLst/>
          </a:prstGeom>
          <a:noFill/>
        </p:spPr>
        <p:txBody>
          <a:bodyPr wrap="none" rtlCol="0">
            <a:spAutoFit/>
          </a:bodyPr>
          <a:lstStyle/>
          <a:p>
            <a:r>
              <a:rPr lang="en-US" altLang="zh-CN" dirty="0"/>
              <a:t>Data Augmentation</a:t>
            </a:r>
            <a:endParaRPr lang="zh-CN" altLang="en-US" dirty="0"/>
          </a:p>
        </p:txBody>
      </p:sp>
      <p:sp>
        <p:nvSpPr>
          <p:cNvPr id="15" name="文本框 14"/>
          <p:cNvSpPr txBox="1"/>
          <p:nvPr/>
        </p:nvSpPr>
        <p:spPr>
          <a:xfrm>
            <a:off x="6548576" y="3792601"/>
            <a:ext cx="968022" cy="369332"/>
          </a:xfrm>
          <a:prstGeom prst="rect">
            <a:avLst/>
          </a:prstGeom>
          <a:noFill/>
        </p:spPr>
        <p:txBody>
          <a:bodyPr wrap="none" rtlCol="0">
            <a:spAutoFit/>
          </a:bodyPr>
          <a:lstStyle/>
          <a:p>
            <a:r>
              <a:rPr lang="en-US" altLang="zh-CN" dirty="0"/>
              <a:t>Dropout</a:t>
            </a:r>
            <a:endParaRPr lang="zh-CN" altLang="en-US" dirty="0"/>
          </a:p>
        </p:txBody>
      </p:sp>
      <p:sp>
        <p:nvSpPr>
          <p:cNvPr id="12" name="文本框 11"/>
          <p:cNvSpPr txBox="1"/>
          <p:nvPr/>
        </p:nvSpPr>
        <p:spPr>
          <a:xfrm>
            <a:off x="508491" y="5044662"/>
            <a:ext cx="4862359" cy="1200329"/>
          </a:xfrm>
          <a:prstGeom prst="rect">
            <a:avLst/>
          </a:prstGeom>
          <a:noFill/>
        </p:spPr>
        <p:txBody>
          <a:bodyPr wrap="square" rtlCol="0">
            <a:spAutoFit/>
          </a:bodyPr>
          <a:lstStyle/>
          <a:p>
            <a:r>
              <a:rPr lang="en-US" altLang="zh-CN" b="1" dirty="0"/>
              <a:t>Data</a:t>
            </a:r>
          </a:p>
          <a:p>
            <a:pPr marL="285750" indent="-285750">
              <a:buFont typeface="Arial" panose="020B0604020202020204" pitchFamily="34" charset="0"/>
              <a:buChar char="•"/>
            </a:pPr>
            <a:r>
              <a:rPr lang="en-US" altLang="zh-CN" dirty="0"/>
              <a:t>More training data (data augmentation)</a:t>
            </a:r>
          </a:p>
          <a:p>
            <a:pPr marL="285750" indent="-285750">
              <a:buFont typeface="Arial" panose="020B0604020202020204" pitchFamily="34" charset="0"/>
              <a:buChar char="•"/>
            </a:pPr>
            <a:r>
              <a:rPr lang="en-US" altLang="zh-CN" dirty="0"/>
              <a:t>Relatively independent between training set and the validation set </a:t>
            </a:r>
            <a:endParaRPr lang="zh-CN" altLang="en-US" dirty="0"/>
          </a:p>
        </p:txBody>
      </p:sp>
      <p:sp>
        <p:nvSpPr>
          <p:cNvPr id="16" name="文本框 15"/>
          <p:cNvSpPr txBox="1"/>
          <p:nvPr/>
        </p:nvSpPr>
        <p:spPr>
          <a:xfrm>
            <a:off x="5746116" y="4274758"/>
            <a:ext cx="2450927" cy="2308324"/>
          </a:xfrm>
          <a:prstGeom prst="rect">
            <a:avLst/>
          </a:prstGeom>
          <a:noFill/>
        </p:spPr>
        <p:txBody>
          <a:bodyPr wrap="none" rtlCol="0">
            <a:spAutoFit/>
          </a:bodyPr>
          <a:lstStyle/>
          <a:p>
            <a:r>
              <a:rPr lang="en-US" altLang="zh-CN" b="1" dirty="0"/>
              <a:t>Model</a:t>
            </a:r>
          </a:p>
          <a:p>
            <a:pPr marL="285750" indent="-285750">
              <a:buFont typeface="Arial" panose="020B0604020202020204" pitchFamily="34" charset="0"/>
              <a:buChar char="•"/>
            </a:pPr>
            <a:r>
              <a:rPr lang="en-US" altLang="zh-CN" dirty="0"/>
              <a:t>Regularization (l1, l2)</a:t>
            </a:r>
          </a:p>
          <a:p>
            <a:pPr marL="285750" indent="-285750">
              <a:buFont typeface="Arial" panose="020B0604020202020204" pitchFamily="34" charset="0"/>
              <a:buChar char="•"/>
            </a:pPr>
            <a:r>
              <a:rPr lang="en-US" altLang="zh-CN" dirty="0"/>
              <a:t>Dropout</a:t>
            </a:r>
          </a:p>
          <a:p>
            <a:pPr marL="285750" indent="-285750">
              <a:buFont typeface="Arial" panose="020B0604020202020204" pitchFamily="34" charset="0"/>
              <a:buChar char="•"/>
            </a:pPr>
            <a:r>
              <a:rPr lang="en-US" altLang="zh-CN" dirty="0"/>
              <a:t>Early stop</a:t>
            </a:r>
          </a:p>
          <a:p>
            <a:pPr marL="285750" indent="-285750">
              <a:buFont typeface="Arial" panose="020B0604020202020204" pitchFamily="34" charset="0"/>
              <a:buChar char="•"/>
            </a:pPr>
            <a:r>
              <a:rPr lang="en-US" altLang="zh-CN" dirty="0"/>
              <a:t>Activation function</a:t>
            </a:r>
          </a:p>
          <a:p>
            <a:pPr marL="285750" indent="-285750">
              <a:buFont typeface="Arial" panose="020B0604020202020204" pitchFamily="34" charset="0"/>
              <a:buChar char="•"/>
            </a:pPr>
            <a:r>
              <a:rPr lang="en-US" altLang="zh-CN" dirty="0"/>
              <a:t>Optimizer</a:t>
            </a:r>
          </a:p>
          <a:p>
            <a:pPr marL="285750" indent="-285750">
              <a:buFont typeface="Arial" panose="020B0604020202020204" pitchFamily="34" charset="0"/>
              <a:buChar char="•"/>
            </a:pPr>
            <a:r>
              <a:rPr lang="en-US" altLang="zh-CN" dirty="0"/>
              <a:t>Weight initialization</a:t>
            </a:r>
          </a:p>
          <a:p>
            <a:pPr marL="285750" indent="-285750">
              <a:buFont typeface="Arial" panose="020B0604020202020204" pitchFamily="34" charset="0"/>
              <a:buChar char="•"/>
            </a:pPr>
            <a:r>
              <a:rPr lang="en-US" altLang="zh-CN" dirty="0"/>
              <a:t>Ensemble</a:t>
            </a:r>
            <a:endParaRPr lang="zh-CN" altLang="en-US" dirty="0"/>
          </a:p>
        </p:txBody>
      </p:sp>
      <p:sp>
        <p:nvSpPr>
          <p:cNvPr id="17"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2" name="矩形 1">
            <a:extLst>
              <a:ext uri="{FF2B5EF4-FFF2-40B4-BE49-F238E27FC236}">
                <a16:creationId xmlns="" xmlns:a16="http://schemas.microsoft.com/office/drawing/2014/main" id="{A93E19B7-FA34-4DE9-92A7-0A992DDD68C0}"/>
              </a:ext>
            </a:extLst>
          </p:cNvPr>
          <p:cNvSpPr/>
          <p:nvPr/>
        </p:nvSpPr>
        <p:spPr>
          <a:xfrm>
            <a:off x="383211" y="4274758"/>
            <a:ext cx="481631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altLang="zh-CN" b="1" dirty="0"/>
              <a:t>Occam's Razor</a:t>
            </a:r>
          </a:p>
          <a:p>
            <a:r>
              <a:rPr lang="en-US" altLang="zh-CN" dirty="0"/>
              <a:t>The simplest solution tends to be the correct one.</a:t>
            </a:r>
            <a:endParaRPr lang="zh-CN" altLang="en-US" dirty="0"/>
          </a:p>
        </p:txBody>
      </p:sp>
      <p:sp>
        <p:nvSpPr>
          <p:cNvPr id="19"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Tree>
    <p:extLst>
      <p:ext uri="{BB962C8B-B14F-4D97-AF65-F5344CB8AC3E}">
        <p14:creationId xmlns:p14="http://schemas.microsoft.com/office/powerpoint/2010/main" val="11412105"/>
      </p:ext>
    </p:extLst>
  </p:cSld>
  <p:clrMapOvr>
    <a:masterClrMapping/>
  </p:clrMapOvr>
  <mc:AlternateContent xmlns:mc="http://schemas.openxmlformats.org/markup-compatibility/2006" xmlns:p14="http://schemas.microsoft.com/office/powerpoint/2010/main">
    <mc:Choice Requires="p14">
      <p:transition spd="slow" p14:dur="2000" advTm="243423"/>
    </mc:Choice>
    <mc:Fallback xmlns="">
      <p:transition spd="slow" advTm="24342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8580" y="0"/>
            <a:ext cx="3722913" cy="848299"/>
          </a:xfrm>
          <a:prstGeom prst="rect">
            <a:avLst/>
          </a:prstGeom>
        </p:spPr>
      </p:pic>
      <p:grpSp>
        <p:nvGrpSpPr>
          <p:cNvPr id="5" name="组合 4"/>
          <p:cNvGrpSpPr/>
          <p:nvPr/>
        </p:nvGrpSpPr>
        <p:grpSpPr>
          <a:xfrm>
            <a:off x="98207" y="238474"/>
            <a:ext cx="449089" cy="439702"/>
            <a:chOff x="98207" y="238474"/>
            <a:chExt cx="449089" cy="439702"/>
          </a:xfrm>
        </p:grpSpPr>
        <p:sp>
          <p:nvSpPr>
            <p:cNvPr id="6" name="椭圆 5"/>
            <p:cNvSpPr/>
            <p:nvPr/>
          </p:nvSpPr>
          <p:spPr>
            <a:xfrm>
              <a:off x="98207" y="267892"/>
              <a:ext cx="410284" cy="410284"/>
            </a:xfrm>
            <a:prstGeom prst="ellipse">
              <a:avLst/>
            </a:prstGeom>
            <a:solidFill>
              <a:srgbClr val="014924"/>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椭圆 6"/>
            <p:cNvSpPr/>
            <p:nvPr/>
          </p:nvSpPr>
          <p:spPr>
            <a:xfrm flipV="1">
              <a:off x="427598" y="238474"/>
              <a:ext cx="119698" cy="119698"/>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8" name="矩形 7"/>
          <p:cNvSpPr/>
          <p:nvPr/>
        </p:nvSpPr>
        <p:spPr>
          <a:xfrm>
            <a:off x="16264" y="1002982"/>
            <a:ext cx="163885" cy="5760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F7F7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 xmlns:a16="http://schemas.microsoft.com/office/drawing/2014/main" id="{BA16AC4E-69A7-4D4B-B3C6-CBF3B852B1B5}"/>
              </a:ext>
            </a:extLst>
          </p:cNvPr>
          <p:cNvSpPr txBox="1"/>
          <p:nvPr/>
        </p:nvSpPr>
        <p:spPr>
          <a:xfrm>
            <a:off x="303349" y="1055826"/>
            <a:ext cx="2836033"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Classical CNNs</a:t>
            </a:r>
            <a:endParaRPr lang="zh-CN" altLang="en-US" sz="2800" b="1" dirty="0">
              <a:latin typeface="微软雅黑" panose="020B0503020204020204" pitchFamily="34" charset="-122"/>
              <a:ea typeface="微软雅黑" panose="020B0503020204020204" pitchFamily="34" charset="-122"/>
            </a:endParaRPr>
          </a:p>
        </p:txBody>
      </p:sp>
      <p:pic>
        <p:nvPicPr>
          <p:cNvPr id="9218" name="Picture 2" descr="https://yqfile.alicdn.com/50406bc5020b03655e525f64df06c75b8e1aab5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03632"/>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678595" y="1167966"/>
            <a:ext cx="1122423" cy="369332"/>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r>
              <a:rPr lang="en-US" altLang="zh-CN" b="1" dirty="0" err="1">
                <a:latin typeface="微软雅黑" panose="020B0503020204020204" pitchFamily="34" charset="-122"/>
                <a:ea typeface="微软雅黑" panose="020B0503020204020204" pitchFamily="34" charset="-122"/>
              </a:rPr>
              <a:t>AlexNet</a:t>
            </a:r>
            <a:endParaRPr lang="zh-CN" altLang="en-US" b="1" dirty="0">
              <a:latin typeface="微软雅黑" panose="020B0503020204020204" pitchFamily="34" charset="-122"/>
              <a:ea typeface="微软雅黑" panose="020B0503020204020204" pitchFamily="34" charset="-122"/>
            </a:endParaRPr>
          </a:p>
        </p:txBody>
      </p:sp>
      <p:sp>
        <p:nvSpPr>
          <p:cNvPr id="12" name="标题 3">
            <a:extLst>
              <a:ext uri="{FF2B5EF4-FFF2-40B4-BE49-F238E27FC236}">
                <a16:creationId xmlns="" xmlns:a16="http://schemas.microsoft.com/office/drawing/2014/main" id="{65CA5F8D-5FA2-495B-8F38-27A5F94DC277}"/>
              </a:ext>
            </a:extLst>
          </p:cNvPr>
          <p:cNvSpPr>
            <a:spLocks noGrp="1"/>
          </p:cNvSpPr>
          <p:nvPr/>
        </p:nvSpPr>
        <p:spPr>
          <a:xfrm>
            <a:off x="412730" y="-236441"/>
            <a:ext cx="1503045" cy="1205230"/>
          </a:xfrm>
          <a:prstGeom prst="rect">
            <a:avLst/>
          </a:prstGeom>
          <a:noFill/>
          <a:ln w="19050">
            <a:noFill/>
          </a:ln>
        </p:spPr>
        <p:txBody>
          <a:bodyPr vert="horz" lIns="91440" tIns="45720" rIns="91440" bIns="45720" rtlCol="0" anchor="b">
            <a:noAutofit/>
          </a:bodyPr>
          <a:lstStyle>
            <a:lvl1pPr algn="ctr" defTabSz="1426210" rtl="0" eaLnBrk="1" latinLnBrk="0" hangingPunct="1">
              <a:lnSpc>
                <a:spcPct val="90000"/>
              </a:lnSpc>
              <a:spcBef>
                <a:spcPct val="0"/>
              </a:spcBef>
              <a:buNone/>
              <a:defRPr sz="9355" kern="1200">
                <a:solidFill>
                  <a:schemeClr val="tx1"/>
                </a:solidFill>
                <a:latin typeface="+mj-lt"/>
                <a:ea typeface="+mj-ea"/>
                <a:cs typeface="+mj-cs"/>
              </a:defRPr>
            </a:lvl1pPr>
          </a:lstStyle>
          <a:p>
            <a:r>
              <a:rPr lang="en-US" altLang="zh-CN" sz="5400" dirty="0">
                <a:solidFill>
                  <a:schemeClr val="bg1">
                    <a:lumMod val="65000"/>
                  </a:schemeClr>
                </a:solidFill>
                <a:latin typeface="微软雅黑" pitchFamily="34" charset="-122"/>
                <a:ea typeface="微软雅黑" pitchFamily="34" charset="-122"/>
              </a:rPr>
              <a:t>00</a:t>
            </a:r>
          </a:p>
        </p:txBody>
      </p:sp>
      <p:sp>
        <p:nvSpPr>
          <p:cNvPr id="13" name="标题 3">
            <a:extLst>
              <a:ext uri="{FF2B5EF4-FFF2-40B4-BE49-F238E27FC236}">
                <a16:creationId xmlns="" xmlns:a16="http://schemas.microsoft.com/office/drawing/2014/main" id="{E327247A-D537-4108-AF11-9A183F273E27}"/>
              </a:ext>
            </a:extLst>
          </p:cNvPr>
          <p:cNvSpPr txBox="1">
            <a:spLocks/>
          </p:cNvSpPr>
          <p:nvPr/>
        </p:nvSpPr>
        <p:spPr>
          <a:xfrm>
            <a:off x="1108359" y="47709"/>
            <a:ext cx="5152304" cy="1071880"/>
          </a:xfrm>
          <a:prstGeom prst="rect">
            <a:avLst/>
          </a:prstGeom>
          <a:noFill/>
          <a:ln w="19050">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chemeClr val="tx1">
                    <a:lumMod val="75000"/>
                    <a:lumOff val="25000"/>
                  </a:schemeClr>
                </a:solidFill>
                <a:latin typeface="微软雅黑" pitchFamily="34" charset="-122"/>
                <a:ea typeface="微软雅黑" pitchFamily="34" charset="-122"/>
              </a:rPr>
              <a:t>Deep Learning Basis</a:t>
            </a:r>
          </a:p>
        </p:txBody>
      </p:sp>
    </p:spTree>
    <p:extLst>
      <p:ext uri="{BB962C8B-B14F-4D97-AF65-F5344CB8AC3E}">
        <p14:creationId xmlns:p14="http://schemas.microsoft.com/office/powerpoint/2010/main" val="481349009"/>
      </p:ext>
    </p:extLst>
  </p:cSld>
  <p:clrMapOvr>
    <a:masterClrMapping/>
  </p:clrMapOvr>
  <mc:AlternateContent xmlns:mc="http://schemas.openxmlformats.org/markup-compatibility/2006" xmlns:p14="http://schemas.microsoft.com/office/powerpoint/2010/main">
    <mc:Choice Requires="p14">
      <p:transition spd="slow" p14:dur="2000" advTm="50712"/>
    </mc:Choice>
    <mc:Fallback xmlns="">
      <p:transition spd="slow" advTm="5071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0.xml><?xml version="1.0" encoding="utf-8"?>
<p:tagLst xmlns:a="http://schemas.openxmlformats.org/drawingml/2006/main" xmlns:r="http://schemas.openxmlformats.org/officeDocument/2006/relationships" xmlns:p="http://schemas.openxmlformats.org/presentationml/2006/main">
  <p:tag name="TIMING" val="|185.4"/>
</p:tagLst>
</file>

<file path=ppt/tags/tag11.xml><?xml version="1.0" encoding="utf-8"?>
<p:tagLst xmlns:a="http://schemas.openxmlformats.org/drawingml/2006/main" xmlns:r="http://schemas.openxmlformats.org/officeDocument/2006/relationships" xmlns:p="http://schemas.openxmlformats.org/presentationml/2006/main">
  <p:tag name="TIMING" val="|1.3"/>
</p:tagLst>
</file>

<file path=ppt/tags/tag12.xml><?xml version="1.0" encoding="utf-8"?>
<p:tagLst xmlns:a="http://schemas.openxmlformats.org/drawingml/2006/main" xmlns:r="http://schemas.openxmlformats.org/officeDocument/2006/relationships" xmlns:p="http://schemas.openxmlformats.org/presentationml/2006/main">
  <p:tag name="TIMING" val="|0.1|0.1|0.1|0.1|0.1|0.1"/>
</p:tagLst>
</file>

<file path=ppt/tags/tag13.xml><?xml version="1.0" encoding="utf-8"?>
<p:tagLst xmlns:a="http://schemas.openxmlformats.org/drawingml/2006/main" xmlns:r="http://schemas.openxmlformats.org/officeDocument/2006/relationships" xmlns:p="http://schemas.openxmlformats.org/presentationml/2006/main">
  <p:tag name="TIMING" val="|0.1"/>
</p:tagLst>
</file>

<file path=ppt/tags/tag14.xml><?xml version="1.0" encoding="utf-8"?>
<p:tagLst xmlns:a="http://schemas.openxmlformats.org/drawingml/2006/main" xmlns:r="http://schemas.openxmlformats.org/officeDocument/2006/relationships" xmlns:p="http://schemas.openxmlformats.org/presentationml/2006/main">
  <p:tag name="TIMING" val="|5.4|2.5|0.5"/>
</p:tagLst>
</file>

<file path=ppt/tags/tag15.xml><?xml version="1.0" encoding="utf-8"?>
<p:tagLst xmlns:a="http://schemas.openxmlformats.org/drawingml/2006/main" xmlns:r="http://schemas.openxmlformats.org/officeDocument/2006/relationships" xmlns:p="http://schemas.openxmlformats.org/presentationml/2006/main">
  <p:tag name="TIMING" val="|10.4"/>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6129</TotalTime>
  <Words>3835</Words>
  <Application>Microsoft Office PowerPoint</Application>
  <PresentationFormat>全屏显示(4:3)</PresentationFormat>
  <Paragraphs>648</Paragraphs>
  <Slides>53</Slides>
  <Notes>32</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53</vt:i4>
      </vt:variant>
    </vt:vector>
  </HeadingPairs>
  <TitlesOfParts>
    <vt:vector size="68" baseType="lpstr">
      <vt:lpstr>Adobe Gothic Std B</vt:lpstr>
      <vt:lpstr>等线</vt:lpstr>
      <vt:lpstr>方正兰亭细黑简体</vt:lpstr>
      <vt:lpstr>楷体</vt:lpstr>
      <vt:lpstr>宋体</vt:lpstr>
      <vt:lpstr>微软雅黑</vt:lpstr>
      <vt:lpstr>微软雅黑 Light</vt:lpstr>
      <vt:lpstr>Arial</vt:lpstr>
      <vt:lpstr>Calibri</vt:lpstr>
      <vt:lpstr>Calibri Light</vt:lpstr>
      <vt:lpstr>Cambria</vt:lpstr>
      <vt:lpstr>Perpetua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Microwin10</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鹏华</dc:creator>
  <cp:lastModifiedBy>刘 鹏华</cp:lastModifiedBy>
  <cp:revision>252</cp:revision>
  <dcterms:created xsi:type="dcterms:W3CDTF">2018-10-07T11:17:01Z</dcterms:created>
  <dcterms:modified xsi:type="dcterms:W3CDTF">2018-11-08T09:08:26Z</dcterms:modified>
</cp:coreProperties>
</file>